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22" r:id="rId3"/>
    <p:sldId id="312" r:id="rId4"/>
    <p:sldId id="266" r:id="rId5"/>
    <p:sldId id="314" r:id="rId6"/>
    <p:sldId id="313" r:id="rId7"/>
    <p:sldId id="287" r:id="rId8"/>
    <p:sldId id="274" r:id="rId9"/>
    <p:sldId id="278" r:id="rId10"/>
    <p:sldId id="277" r:id="rId11"/>
    <p:sldId id="276" r:id="rId12"/>
    <p:sldId id="259" r:id="rId13"/>
    <p:sldId id="315" r:id="rId14"/>
    <p:sldId id="316" r:id="rId15"/>
    <p:sldId id="317" r:id="rId16"/>
    <p:sldId id="283" r:id="rId17"/>
    <p:sldId id="284" r:id="rId18"/>
    <p:sldId id="285" r:id="rId19"/>
    <p:sldId id="286" r:id="rId20"/>
    <p:sldId id="318" r:id="rId21"/>
    <p:sldId id="292" r:id="rId22"/>
    <p:sldId id="294" r:id="rId23"/>
    <p:sldId id="293" r:id="rId24"/>
    <p:sldId id="319" r:id="rId25"/>
    <p:sldId id="320" r:id="rId26"/>
    <p:sldId id="321" r:id="rId27"/>
    <p:sldId id="291" r:id="rId28"/>
    <p:sldId id="295" r:id="rId29"/>
    <p:sldId id="267" r:id="rId30"/>
    <p:sldId id="289" r:id="rId31"/>
    <p:sldId id="290" r:id="rId32"/>
    <p:sldId id="268" r:id="rId33"/>
    <p:sldId id="288" r:id="rId34"/>
    <p:sldId id="260" r:id="rId35"/>
    <p:sldId id="299" r:id="rId36"/>
    <p:sldId id="298" r:id="rId37"/>
    <p:sldId id="296" r:id="rId38"/>
    <p:sldId id="270" r:id="rId39"/>
    <p:sldId id="300" r:id="rId40"/>
    <p:sldId id="301" r:id="rId41"/>
    <p:sldId id="261" r:id="rId42"/>
    <p:sldId id="302" r:id="rId43"/>
    <p:sldId id="297" r:id="rId44"/>
    <p:sldId id="305" r:id="rId45"/>
    <p:sldId id="306" r:id="rId46"/>
    <p:sldId id="308" r:id="rId47"/>
    <p:sldId id="303" r:id="rId48"/>
    <p:sldId id="304" r:id="rId49"/>
    <p:sldId id="310" r:id="rId50"/>
    <p:sldId id="311"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43" autoAdjust="0"/>
    <p:restoredTop sz="73678" autoAdjust="0"/>
  </p:normalViewPr>
  <p:slideViewPr>
    <p:cSldViewPr>
      <p:cViewPr>
        <p:scale>
          <a:sx n="50" d="100"/>
          <a:sy n="50" d="100"/>
        </p:scale>
        <p:origin x="-2712" y="-389"/>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8870EF-4FEF-4151-845C-97466EAAC5A1}" type="datetimeFigureOut">
              <a:rPr lang="en-US" smtClean="0"/>
              <a:t>4/19/2012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039375-C8A6-4A9D-B923-3C5F89660FA2}" type="slidenum">
              <a:rPr lang="en-US" smtClean="0"/>
              <a:t>‹#›</a:t>
            </a:fld>
            <a:endParaRPr lang="en-US"/>
          </a:p>
        </p:txBody>
      </p:sp>
    </p:spTree>
    <p:extLst>
      <p:ext uri="{BB962C8B-B14F-4D97-AF65-F5344CB8AC3E}">
        <p14:creationId xmlns:p14="http://schemas.microsoft.com/office/powerpoint/2010/main" val="1798007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flowingdata.com/2012/03/19/visualizing-the-history-of-everythin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flowingdata.com/2012/03/19/visualizing-the-history-of-everythin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flowingdata.com/2012/03/19/visualizing-the-history-of-everythin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r>
              <a:rPr lang="en-US" baseline="0" dirty="0" smtClean="0"/>
              <a:t> for that introduction Alex. </a:t>
            </a:r>
          </a:p>
          <a:p>
            <a:endParaRPr lang="en-US" baseline="0" dirty="0" smtClean="0"/>
          </a:p>
          <a:p>
            <a:r>
              <a:rPr lang="en-US" baseline="0" dirty="0" smtClean="0"/>
              <a:t>I hope Alex has convinced everyone that you should at lease be dabbling in </a:t>
            </a:r>
            <a:r>
              <a:rPr lang="en-US" baseline="0" dirty="0" err="1" smtClean="0"/>
              <a:t>infographics</a:t>
            </a:r>
            <a:r>
              <a:rPr lang="en-US" baseline="0" dirty="0" smtClean="0"/>
              <a:t> and visual communication. And he’s right. </a:t>
            </a:r>
          </a:p>
          <a:p>
            <a:endParaRPr lang="en-US" baseline="0" dirty="0" smtClean="0"/>
          </a:p>
          <a:p>
            <a:r>
              <a:rPr lang="en-US" baseline="0" dirty="0" smtClean="0"/>
              <a:t>But I want to talk about an element of </a:t>
            </a:r>
            <a:r>
              <a:rPr lang="en-US" baseline="0" dirty="0" err="1" smtClean="0"/>
              <a:t>infographics</a:t>
            </a:r>
            <a:r>
              <a:rPr lang="en-US" baseline="0" dirty="0" smtClean="0"/>
              <a:t> that is underappreciated… the dramatic element. If we’re fitting our data into a story, we need to make that story as compelling as possible. And we can do that by applying very traditional dramatic elements to our visualization.</a:t>
            </a:r>
            <a:endParaRPr lang="en-US"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1</a:t>
            </a:fld>
            <a:endParaRPr lang="en-US"/>
          </a:p>
        </p:txBody>
      </p:sp>
    </p:spTree>
    <p:extLst>
      <p:ext uri="{BB962C8B-B14F-4D97-AF65-F5344CB8AC3E}">
        <p14:creationId xmlns:p14="http://schemas.microsoft.com/office/powerpoint/2010/main" val="1068147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most cases not everyone knows what that story is. We may need to introduce the important characters, explain the context in which they live and their motivations and goals so we can see the conflict that arises when our characters meet the data. In essence, we need to establish our story line. </a:t>
            </a:r>
          </a:p>
          <a:p>
            <a:endParaRPr lang="en-US" baseline="0" dirty="0" smtClean="0"/>
          </a:p>
          <a:p>
            <a:r>
              <a:rPr lang="en-US" baseline="0" dirty="0" smtClean="0"/>
              <a:t>In </a:t>
            </a:r>
            <a:r>
              <a:rPr lang="en-US" baseline="0" dirty="0" smtClean="0"/>
              <a:t>my blog posts, I do with this with 1) an few short sentences of introduction and 2) a title that gives the topic of the </a:t>
            </a:r>
            <a:r>
              <a:rPr lang="en-US" baseline="0" dirty="0" err="1" smtClean="0"/>
              <a:t>infographic</a:t>
            </a:r>
            <a:r>
              <a:rPr lang="en-US" baseline="0" dirty="0" smtClean="0"/>
              <a:t>. </a:t>
            </a:r>
          </a:p>
          <a:p>
            <a:r>
              <a:rPr lang="en-US" baseline="0" dirty="0" smtClean="0"/>
              <a:t>This context creates a frame of mind for the audience, and gets them “into the zone” that you want them in for understanding the data.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10</a:t>
            </a:fld>
            <a:endParaRPr lang="en-US"/>
          </a:p>
        </p:txBody>
      </p:sp>
    </p:spTree>
    <p:extLst>
      <p:ext uri="{BB962C8B-B14F-4D97-AF65-F5344CB8AC3E}">
        <p14:creationId xmlns:p14="http://schemas.microsoft.com/office/powerpoint/2010/main" val="879237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most cases not everyone knows what that story is. We may need to introduce the important characters, explain the context in which they live and their motivations and goals so we can see the conflict that arises when our characters meet the data. In essence, we need to establish our story line. </a:t>
            </a:r>
          </a:p>
          <a:p>
            <a:endParaRPr lang="en-US" baseline="0" dirty="0" smtClean="0"/>
          </a:p>
          <a:p>
            <a:r>
              <a:rPr lang="en-US" baseline="0" dirty="0" smtClean="0"/>
              <a:t>In my blog posts, I do with this with 1) an few short sentences of introduction and 2) a title that gives the topic of the </a:t>
            </a:r>
            <a:r>
              <a:rPr lang="en-US" baseline="0" dirty="0" err="1" smtClean="0"/>
              <a:t>infographic</a:t>
            </a:r>
            <a:r>
              <a:rPr lang="en-US" baseline="0" dirty="0" smtClean="0"/>
              <a:t>. </a:t>
            </a:r>
          </a:p>
          <a:p>
            <a:r>
              <a:rPr lang="en-US" baseline="0" dirty="0" smtClean="0"/>
              <a:t>This context creates a frame of mind for the audience, and gets them “into the zone” that you want them in for understanding the data.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11</a:t>
            </a:fld>
            <a:endParaRPr lang="en-US"/>
          </a:p>
        </p:txBody>
      </p:sp>
    </p:spTree>
    <p:extLst>
      <p:ext uri="{BB962C8B-B14F-4D97-AF65-F5344CB8AC3E}">
        <p14:creationId xmlns:p14="http://schemas.microsoft.com/office/powerpoint/2010/main" val="879237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my blog posts, I do with this with 1) an introduction and 2) a title that gives the topic of the </a:t>
            </a:r>
            <a:r>
              <a:rPr lang="en-US" baseline="0" dirty="0" err="1" smtClean="0"/>
              <a:t>infographic</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my videos, I have less control so I spend a good 20-30 second establishing a solid context around the data we’ll be investigating.</a:t>
            </a:r>
          </a:p>
          <a:p>
            <a:endParaRPr lang="en-US"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12</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my blog posts, I do with this with 1) an introduction and 2) a title that gives the topic of the </a:t>
            </a:r>
            <a:r>
              <a:rPr lang="en-US" baseline="0" dirty="0" err="1" smtClean="0"/>
              <a:t>infographic</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In my videos, I have less control so I spend a good 20-30 second establishing a solid context around the data we’ll be investigating.</a:t>
            </a:r>
          </a:p>
          <a:p>
            <a:endParaRPr lang="en-US"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13</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a:t>
            </a:r>
            <a:r>
              <a:rPr lang="en-US" baseline="0" dirty="0" smtClean="0"/>
              <a:t>does story </a:t>
            </a:r>
            <a:r>
              <a:rPr lang="en-US" baseline="0" dirty="0" smtClean="0"/>
              <a:t>establishment look </a:t>
            </a:r>
            <a:r>
              <a:rPr lang="en-US" baseline="0" dirty="0" smtClean="0"/>
              <a:t>like in the real world. </a:t>
            </a:r>
            <a:r>
              <a:rPr lang="en-US" baseline="0" dirty="0" smtClean="0"/>
              <a:t>Let’s take this example from when Rick Perry was running for president (you people always want what you can’t have), there was a lot of liberal noise about how his job numbers weren’t *really* that awesome. I looked into the data and I won’t bore you with all the details, but here’s the introduction I gave:</a:t>
            </a:r>
          </a:p>
          <a:p>
            <a:endParaRPr lang="en-US" baseline="0" dirty="0" smtClean="0"/>
          </a:p>
          <a:p>
            <a:r>
              <a:rPr lang="en-US" baseline="0" dirty="0" smtClean="0"/>
              <a:t>“I knew Utah had a lower unemployment rate than Texas and I kept hearing Texas was so great at jobs, blah, blah, blah, blah so I looked up the unemployment rate. </a:t>
            </a:r>
          </a:p>
          <a:p>
            <a:endParaRPr lang="en-US" baseline="0" dirty="0" smtClean="0"/>
          </a:p>
          <a:p>
            <a:r>
              <a:rPr lang="en-US" baseline="0" dirty="0" smtClean="0"/>
              <a:t>8.2%. Nothing special.</a:t>
            </a:r>
          </a:p>
          <a:p>
            <a:endParaRPr lang="en-US" baseline="0" dirty="0" smtClean="0"/>
          </a:p>
          <a:p>
            <a:r>
              <a:rPr lang="en-US" sz="1200" b="0" i="0" kern="1200" dirty="0" smtClean="0">
                <a:solidFill>
                  <a:schemeClr val="tx1"/>
                </a:solidFill>
                <a:effectLst/>
                <a:latin typeface="+mn-lt"/>
                <a:ea typeface="+mn-ea"/>
                <a:cs typeface="+mn-cs"/>
              </a:rPr>
              <a:t>So I was going to drive my point home that Texas was nothing special by looking at their raw employment numbers and reporting on those. That's when I saw this:</a:t>
            </a:r>
            <a:endParaRPr lang="en-US"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14</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example, when Rick Perry was running for president (you people always want what you can’t have), there was a lot of liberal noise about how his job numbers weren’t really that awesome. I looked into the data and I won’t bore you with all the details, but here’s the introduction I gave:</a:t>
            </a:r>
          </a:p>
          <a:p>
            <a:endParaRPr lang="en-US" baseline="0" dirty="0" smtClean="0"/>
          </a:p>
          <a:p>
            <a:r>
              <a:rPr lang="en-US" baseline="0" dirty="0" smtClean="0"/>
              <a:t>“I knew Utah had a lower unemployment rate than Texas and I kept hearing Texas was so great at jobs, blah, blah, blah, blah so I looked up the unemployment rate. </a:t>
            </a:r>
          </a:p>
          <a:p>
            <a:endParaRPr lang="en-US" baseline="0" dirty="0" smtClean="0"/>
          </a:p>
          <a:p>
            <a:r>
              <a:rPr lang="en-US" baseline="0" dirty="0" smtClean="0"/>
              <a:t>8.2%. Nothing special.</a:t>
            </a:r>
          </a:p>
          <a:p>
            <a:endParaRPr lang="en-US" baseline="0" dirty="0" smtClean="0"/>
          </a:p>
          <a:p>
            <a:r>
              <a:rPr lang="en-US" sz="1200" b="0" i="0" kern="1200" dirty="0" smtClean="0">
                <a:solidFill>
                  <a:schemeClr val="tx1"/>
                </a:solidFill>
                <a:effectLst/>
                <a:latin typeface="+mn-lt"/>
                <a:ea typeface="+mn-ea"/>
                <a:cs typeface="+mn-cs"/>
              </a:rPr>
              <a:t>So I was going to drive my point home that Texas was nothing special by looking at their raw employment numbers and reporting on those. That's when I saw this:</a:t>
            </a:r>
            <a:endParaRPr lang="en-US"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15</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may not look like anything special, but I've been looking closely at employment data for a couple years now and I've become very accustomed to seeing data that looks like this.</a:t>
            </a:r>
            <a:endParaRPr lang="en-US"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16</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may not look like anything special, but I've been looking closely at employment data for a couple years now and I've become very accustomed to seeing data that looks like this.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a "normal" employment data set, we can easily look at it and say "Yep, that's where the recession happened. Sucks to be us."</a:t>
            </a:r>
            <a:endParaRPr lang="en-US"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17</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But not with Texas. With Texas, we say "Damn. Looks like they've recovered already."</a:t>
            </a:r>
            <a:endParaRPr lang="en-US"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18</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So we’re</a:t>
            </a:r>
            <a:r>
              <a:rPr lang="en-US" sz="1200" b="0" i="0" kern="1200" baseline="0" dirty="0" smtClean="0">
                <a:solidFill>
                  <a:schemeClr val="tx1"/>
                </a:solidFill>
                <a:effectLst/>
                <a:latin typeface="+mn-lt"/>
                <a:ea typeface="+mn-ea"/>
                <a:cs typeface="+mn-cs"/>
              </a:rPr>
              <a:t> 8 sentences in and we’ve established a set of conflicting characters, a baseline of assumptions, and only two charts. We’ve set up a little drama between people touting the Texas jobs record and the doubters like myself. </a:t>
            </a:r>
          </a:p>
        </p:txBody>
      </p:sp>
      <p:sp>
        <p:nvSpPr>
          <p:cNvPr id="4" name="Slide Number Placeholder 3"/>
          <p:cNvSpPr>
            <a:spLocks noGrp="1"/>
          </p:cNvSpPr>
          <p:nvPr>
            <p:ph type="sldNum" sz="quarter" idx="10"/>
          </p:nvPr>
        </p:nvSpPr>
        <p:spPr/>
        <p:txBody>
          <a:bodyPr/>
          <a:lstStyle/>
          <a:p>
            <a:fld id="{BE039375-C8A6-4A9D-B923-3C5F89660FA2}" type="slidenum">
              <a:rPr lang="en-US" smtClean="0"/>
              <a:t>19</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r>
              <a:rPr lang="en-US" baseline="0" dirty="0" smtClean="0"/>
              <a:t> for that introduction Alex. </a:t>
            </a:r>
          </a:p>
          <a:p>
            <a:endParaRPr lang="en-US" baseline="0" dirty="0" smtClean="0"/>
          </a:p>
          <a:p>
            <a:r>
              <a:rPr lang="en-US" baseline="0" dirty="0" smtClean="0"/>
              <a:t>I hope Alex has convinced everyone that you should at lease be dabbling in </a:t>
            </a:r>
            <a:r>
              <a:rPr lang="en-US" baseline="0" dirty="0" err="1" smtClean="0"/>
              <a:t>infographics</a:t>
            </a:r>
            <a:r>
              <a:rPr lang="en-US" baseline="0" dirty="0" smtClean="0"/>
              <a:t> and visual communication. And he’s right. </a:t>
            </a:r>
          </a:p>
          <a:p>
            <a:endParaRPr lang="en-US" baseline="0" dirty="0" smtClean="0"/>
          </a:p>
          <a:p>
            <a:r>
              <a:rPr lang="en-US" baseline="0" dirty="0" smtClean="0"/>
              <a:t>But I want to talk about an element of </a:t>
            </a:r>
            <a:r>
              <a:rPr lang="en-US" baseline="0" dirty="0" err="1" smtClean="0"/>
              <a:t>infographics</a:t>
            </a:r>
            <a:r>
              <a:rPr lang="en-US" baseline="0" dirty="0" smtClean="0"/>
              <a:t> that is underappreciated… the dramatic element. If we’re fitting our data into a story, we need to make that story as compelling as possible. And we can do that by applying very traditional dramatic elements to our visualization.</a:t>
            </a:r>
            <a:endParaRPr lang="en-US"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2</a:t>
            </a:fld>
            <a:endParaRPr lang="en-US"/>
          </a:p>
        </p:txBody>
      </p:sp>
    </p:spTree>
    <p:extLst>
      <p:ext uri="{BB962C8B-B14F-4D97-AF65-F5344CB8AC3E}">
        <p14:creationId xmlns:p14="http://schemas.microsoft.com/office/powerpoint/2010/main" val="1068147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I also created a little drama about how I became a “true believer” so to speak. I give an introduction to my personal thoughts and presumptions. </a:t>
            </a:r>
          </a:p>
        </p:txBody>
      </p:sp>
      <p:sp>
        <p:nvSpPr>
          <p:cNvPr id="4" name="Slide Number Placeholder 3"/>
          <p:cNvSpPr>
            <a:spLocks noGrp="1"/>
          </p:cNvSpPr>
          <p:nvPr>
            <p:ph type="sldNum" sz="quarter" idx="10"/>
          </p:nvPr>
        </p:nvSpPr>
        <p:spPr/>
        <p:txBody>
          <a:bodyPr/>
          <a:lstStyle/>
          <a:p>
            <a:fld id="{BE039375-C8A6-4A9D-B923-3C5F89660FA2}" type="slidenum">
              <a:rPr lang="en-US" smtClean="0"/>
              <a:t>20</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But </a:t>
            </a:r>
            <a:r>
              <a:rPr lang="en-US" sz="1200" b="0" i="0" kern="1200" baseline="0" dirty="0" smtClean="0">
                <a:solidFill>
                  <a:schemeClr val="tx1"/>
                </a:solidFill>
                <a:effectLst/>
                <a:latin typeface="+mn-lt"/>
                <a:ea typeface="+mn-ea"/>
                <a:cs typeface="+mn-cs"/>
              </a:rPr>
              <a:t>most importantly, I’ve made a connection with the audience. When they see the story in this scenario, they see a part of </a:t>
            </a:r>
            <a:r>
              <a:rPr lang="en-US" sz="1200" b="0" i="0" kern="1200" baseline="0" dirty="0" smtClean="0">
                <a:solidFill>
                  <a:schemeClr val="tx1"/>
                </a:solidFill>
                <a:effectLst/>
                <a:latin typeface="+mn-lt"/>
                <a:ea typeface="+mn-ea"/>
                <a:cs typeface="+mn-cs"/>
              </a:rPr>
              <a:t>themselves, albeit far more attractive. We </a:t>
            </a:r>
            <a:r>
              <a:rPr lang="en-US" sz="1200" b="0" i="0" kern="1200" baseline="0" dirty="0" smtClean="0">
                <a:solidFill>
                  <a:schemeClr val="tx1"/>
                </a:solidFill>
                <a:effectLst/>
                <a:latin typeface="+mn-lt"/>
                <a:ea typeface="+mn-ea"/>
                <a:cs typeface="+mn-cs"/>
              </a:rPr>
              <a:t>all know some snippets of data, that we never really bothered to look up. We’re all familiar with having that general feeling that the world is such-and-such a way only to be surprised when we research it and discover we were wrong about important details.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It is important in the establishment phase of a visualization to make sure your story is something the viewer recognizes. You want the viewer to look through the visualization and say “Yeah, I’ve had that exact conversations” or “I’ve asked those exact questions”. You want them to become one of the characters in the drama.</a:t>
            </a:r>
          </a:p>
        </p:txBody>
      </p:sp>
      <p:sp>
        <p:nvSpPr>
          <p:cNvPr id="4" name="Slide Number Placeholder 3"/>
          <p:cNvSpPr>
            <a:spLocks noGrp="1"/>
          </p:cNvSpPr>
          <p:nvPr>
            <p:ph type="sldNum" sz="quarter" idx="10"/>
          </p:nvPr>
        </p:nvSpPr>
        <p:spPr/>
        <p:txBody>
          <a:bodyPr/>
          <a:lstStyle/>
          <a:p>
            <a:fld id="{BE039375-C8A6-4A9D-B923-3C5F89660FA2}" type="slidenum">
              <a:rPr lang="en-US" smtClean="0"/>
              <a:t>21</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In video form, I usually revert to a kind of “some will say” format where I recap the opposing argument as closely as I can. I also set it up so that I’m tweaking the question in a way that effectively sets up whatever metaphor I’m going to be using in the video.</a:t>
            </a:r>
          </a:p>
        </p:txBody>
      </p:sp>
      <p:sp>
        <p:nvSpPr>
          <p:cNvPr id="4" name="Slide Number Placeholder 3"/>
          <p:cNvSpPr>
            <a:spLocks noGrp="1"/>
          </p:cNvSpPr>
          <p:nvPr>
            <p:ph type="sldNum" sz="quarter" idx="10"/>
          </p:nvPr>
        </p:nvSpPr>
        <p:spPr/>
        <p:txBody>
          <a:bodyPr/>
          <a:lstStyle/>
          <a:p>
            <a:fld id="{BE039375-C8A6-4A9D-B923-3C5F89660FA2}" type="slidenum">
              <a:rPr lang="en-US" smtClean="0"/>
              <a:t>22</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In the blog post, each time I looked at another set of data, I titled it with the objections that I heard on Twitter. I captured these objections as I heard them so that people would instantly recognize the argument. </a:t>
            </a:r>
          </a:p>
        </p:txBody>
      </p:sp>
      <p:sp>
        <p:nvSpPr>
          <p:cNvPr id="4" name="Slide Number Placeholder 3"/>
          <p:cNvSpPr>
            <a:spLocks noGrp="1"/>
          </p:cNvSpPr>
          <p:nvPr>
            <p:ph type="sldNum" sz="quarter" idx="10"/>
          </p:nvPr>
        </p:nvSpPr>
        <p:spPr/>
        <p:txBody>
          <a:bodyPr/>
          <a:lstStyle/>
          <a:p>
            <a:fld id="{BE039375-C8A6-4A9D-B923-3C5F89660FA2}" type="slidenum">
              <a:rPr lang="en-US" smtClean="0"/>
              <a:t>23</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In my video, I set up the problem, discuss why an update to my old video is necessary and establish the computational ground rules</a:t>
            </a:r>
          </a:p>
        </p:txBody>
      </p:sp>
      <p:sp>
        <p:nvSpPr>
          <p:cNvPr id="4" name="Slide Number Placeholder 3"/>
          <p:cNvSpPr>
            <a:spLocks noGrp="1"/>
          </p:cNvSpPr>
          <p:nvPr>
            <p:ph type="sldNum" sz="quarter" idx="10"/>
          </p:nvPr>
        </p:nvSpPr>
        <p:spPr/>
        <p:txBody>
          <a:bodyPr/>
          <a:lstStyle/>
          <a:p>
            <a:fld id="{BE039375-C8A6-4A9D-B923-3C5F89660FA2}" type="slidenum">
              <a:rPr lang="en-US" smtClean="0"/>
              <a:t>24</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In my video, I set up the problem, discuss why an update to my old video is necessary and establish the computational </a:t>
            </a:r>
            <a:r>
              <a:rPr lang="en-US" sz="1200" b="0" i="0" kern="1200" baseline="0" smtClean="0">
                <a:solidFill>
                  <a:schemeClr val="tx1"/>
                </a:solidFill>
                <a:effectLst/>
                <a:latin typeface="+mn-lt"/>
                <a:ea typeface="+mn-ea"/>
                <a:cs typeface="+mn-cs"/>
              </a:rPr>
              <a:t>ground rules</a:t>
            </a: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039375-C8A6-4A9D-B923-3C5F89660FA2}" type="slidenum">
              <a:rPr lang="en-US" smtClean="0"/>
              <a:t>25</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In my video, I set up the problem, discuss why an update to my old video is necessary and establish the computational ground rules. The details of these ground rules are ultimately completely irrelevant. There is absolutely nothing important about using $5.8 billion as my calculation for a mile as opposed to $3 billion or $7 billion. What is important is that we explain to the audience that we’re using miles per hour as a proxy to understand debt increases per year. Once we get them on board with that translation, they can forget about the details.</a:t>
            </a:r>
          </a:p>
        </p:txBody>
      </p:sp>
      <p:sp>
        <p:nvSpPr>
          <p:cNvPr id="4" name="Slide Number Placeholder 3"/>
          <p:cNvSpPr>
            <a:spLocks noGrp="1"/>
          </p:cNvSpPr>
          <p:nvPr>
            <p:ph type="sldNum" sz="quarter" idx="10"/>
          </p:nvPr>
        </p:nvSpPr>
        <p:spPr/>
        <p:txBody>
          <a:bodyPr/>
          <a:lstStyle/>
          <a:p>
            <a:fld id="{BE039375-C8A6-4A9D-B923-3C5F89660FA2}" type="slidenum">
              <a:rPr lang="en-US" smtClean="0"/>
              <a:t>26</a:t>
            </a:fld>
            <a:endParaRPr lang="en-US"/>
          </a:p>
        </p:txBody>
      </p:sp>
    </p:spTree>
    <p:extLst>
      <p:ext uri="{BB962C8B-B14F-4D97-AF65-F5344CB8AC3E}">
        <p14:creationId xmlns:p14="http://schemas.microsoft.com/office/powerpoint/2010/main" val="57800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part of dramatic visualizations</a:t>
            </a:r>
            <a:r>
              <a:rPr lang="en-US" baseline="0" dirty="0" smtClean="0"/>
              <a:t> is using rhythm to help the viewer understand data.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could introduce the problem, slam the data down and say “Boom! Answer done, </a:t>
            </a:r>
            <a:r>
              <a:rPr lang="en-US" baseline="0" dirty="0" err="1" smtClean="0"/>
              <a:t>sucka</a:t>
            </a:r>
            <a:r>
              <a:rPr lang="en-US" baseline="0" dirty="0" smtClean="0"/>
              <a:t>” and drop the </a:t>
            </a:r>
            <a:r>
              <a:rPr lang="en-US" baseline="0" dirty="0" err="1" smtClean="0"/>
              <a:t>mic.</a:t>
            </a:r>
            <a:r>
              <a:rPr lang="en-US" baseline="0" dirty="0" smtClean="0"/>
              <a:t> But when I bypass the drama, I’m only hamstringing the effectiveness of my message.</a:t>
            </a:r>
          </a:p>
        </p:txBody>
      </p:sp>
      <p:sp>
        <p:nvSpPr>
          <p:cNvPr id="4" name="Slide Number Placeholder 3"/>
          <p:cNvSpPr>
            <a:spLocks noGrp="1"/>
          </p:cNvSpPr>
          <p:nvPr>
            <p:ph type="sldNum" sz="quarter" idx="10"/>
          </p:nvPr>
        </p:nvSpPr>
        <p:spPr/>
        <p:txBody>
          <a:bodyPr/>
          <a:lstStyle/>
          <a:p>
            <a:fld id="{BE039375-C8A6-4A9D-B923-3C5F89660FA2}" type="slidenum">
              <a:rPr lang="en-US" smtClean="0"/>
              <a:t>27</a:t>
            </a:fld>
            <a:endParaRPr lang="en-US"/>
          </a:p>
        </p:txBody>
      </p:sp>
    </p:spTree>
    <p:extLst>
      <p:ext uri="{BB962C8B-B14F-4D97-AF65-F5344CB8AC3E}">
        <p14:creationId xmlns:p14="http://schemas.microsoft.com/office/powerpoint/2010/main" val="879237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Think of movies you enjoy, especially thrillers. They take their time getting to “the point”. I could summarize Psycho for you in 30 seconds, but that’s not going to be very engaging and it’s not going to stick with you. The rhythm of the drama, the balance of introduction, exposition, dramatic build up, tension, payoff… these are the things that make the dramatic form so much fun and what makes it stick in our minds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best visualizations don’t just say “Here’s some data”… they ease the viewer into the data to help them understand what is going on.</a:t>
            </a:r>
          </a:p>
          <a:p>
            <a:endParaRPr lang="en-US" baseline="0"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28</a:t>
            </a:fld>
            <a:endParaRPr lang="en-US"/>
          </a:p>
        </p:txBody>
      </p:sp>
    </p:spTree>
    <p:extLst>
      <p:ext uri="{BB962C8B-B14F-4D97-AF65-F5344CB8AC3E}">
        <p14:creationId xmlns:p14="http://schemas.microsoft.com/office/powerpoint/2010/main" val="357230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(Do the trillion dollar one instead) There </a:t>
            </a:r>
            <a:r>
              <a:rPr lang="en-US" baseline="0" dirty="0" smtClean="0"/>
              <a:t>are a lot of ways this rhythm can work in visualizations. One fun one is using a zoom to help viewers get a feel for truly huge data sets.</a:t>
            </a:r>
          </a:p>
          <a:p>
            <a:endParaRPr lang="en-US" baseline="0" dirty="0" smtClean="0"/>
          </a:p>
          <a:p>
            <a:r>
              <a:rPr lang="en-US" baseline="0" dirty="0" smtClean="0"/>
              <a:t>(talk about MSFT and how the rhythm of the user zooming helps them get the scope of natural history), pull in my Republicans </a:t>
            </a:r>
            <a:r>
              <a:rPr lang="en-US" baseline="0" dirty="0" err="1" smtClean="0"/>
              <a:t>vs</a:t>
            </a:r>
            <a:r>
              <a:rPr lang="en-US" baseline="0" dirty="0" smtClean="0"/>
              <a:t> Dems in Congress visualization, talk about movement of user’s eye)</a:t>
            </a:r>
          </a:p>
          <a:p>
            <a:endParaRPr lang="en-US" baseline="0" dirty="0" smtClean="0"/>
          </a:p>
          <a:p>
            <a:r>
              <a:rPr lang="en-US" baseline="0" dirty="0" smtClean="0"/>
              <a:t> </a:t>
            </a:r>
            <a:r>
              <a:rPr lang="en-US" dirty="0" smtClean="0">
                <a:hlinkClick r:id="rId3"/>
              </a:rPr>
              <a:t>http://flowingdata.com/2012/03/19/visualizing-the-history-of-everything/</a:t>
            </a:r>
            <a:endParaRPr lang="en-US"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29</a:t>
            </a:fld>
            <a:endParaRPr lang="en-US"/>
          </a:p>
        </p:txBody>
      </p:sp>
    </p:spTree>
    <p:extLst>
      <p:ext uri="{BB962C8B-B14F-4D97-AF65-F5344CB8AC3E}">
        <p14:creationId xmlns:p14="http://schemas.microsoft.com/office/powerpoint/2010/main" val="357230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r>
              <a:rPr lang="en-US" baseline="0" dirty="0" smtClean="0"/>
              <a:t> for that introduction Alex. </a:t>
            </a:r>
          </a:p>
          <a:p>
            <a:endParaRPr lang="en-US" baseline="0" dirty="0" smtClean="0"/>
          </a:p>
          <a:p>
            <a:r>
              <a:rPr lang="en-US" baseline="0" dirty="0" smtClean="0"/>
              <a:t>I hope Alex has convinced everyone that you should at lease be dabbling in </a:t>
            </a:r>
            <a:r>
              <a:rPr lang="en-US" baseline="0" dirty="0" err="1" smtClean="0"/>
              <a:t>infographics</a:t>
            </a:r>
            <a:r>
              <a:rPr lang="en-US" baseline="0" dirty="0" smtClean="0"/>
              <a:t> and visual communication. And he’s right. </a:t>
            </a:r>
          </a:p>
          <a:p>
            <a:endParaRPr lang="en-US" baseline="0" dirty="0" smtClean="0"/>
          </a:p>
          <a:p>
            <a:r>
              <a:rPr lang="en-US" baseline="0" dirty="0" smtClean="0"/>
              <a:t>But I want to talk about an element of </a:t>
            </a:r>
            <a:r>
              <a:rPr lang="en-US" baseline="0" dirty="0" err="1" smtClean="0"/>
              <a:t>infographics</a:t>
            </a:r>
            <a:r>
              <a:rPr lang="en-US" baseline="0" dirty="0" smtClean="0"/>
              <a:t> that is underappreciated… the dramatic element. </a:t>
            </a:r>
            <a:r>
              <a:rPr lang="en-US" baseline="0" dirty="0" smtClean="0"/>
              <a:t>If we’re fitting our data into a story, we need to make that story as compelling as possible. And we can do that by applying very traditional dramatic elements to our visualization.</a:t>
            </a:r>
            <a:endParaRPr lang="en-US" dirty="0" smtClean="0"/>
          </a:p>
          <a:p>
            <a:endParaRPr lang="en-US" dirty="0" smtClean="0"/>
          </a:p>
          <a:p>
            <a:r>
              <a:rPr lang="en-US" dirty="0" smtClean="0"/>
              <a:t>It</a:t>
            </a:r>
            <a:r>
              <a:rPr lang="en-US" baseline="0" dirty="0" smtClean="0"/>
              <a:t> </a:t>
            </a:r>
            <a:r>
              <a:rPr lang="en-US" baseline="0" dirty="0" smtClean="0"/>
              <a:t>is important </a:t>
            </a:r>
            <a:r>
              <a:rPr lang="en-US" baseline="0" dirty="0" smtClean="0"/>
              <a:t>to remember that </a:t>
            </a:r>
            <a:r>
              <a:rPr lang="en-US" baseline="0" dirty="0" smtClean="0"/>
              <a:t>this data lives inside a context, inside a story. And if we understand that it is a story, we can improve the impact by scripting that story intelligently, keeping in mind some key dramatic elements. </a:t>
            </a:r>
          </a:p>
        </p:txBody>
      </p:sp>
      <p:sp>
        <p:nvSpPr>
          <p:cNvPr id="4" name="Slide Number Placeholder 3"/>
          <p:cNvSpPr>
            <a:spLocks noGrp="1"/>
          </p:cNvSpPr>
          <p:nvPr>
            <p:ph type="sldNum" sz="quarter" idx="10"/>
          </p:nvPr>
        </p:nvSpPr>
        <p:spPr/>
        <p:txBody>
          <a:bodyPr/>
          <a:lstStyle/>
          <a:p>
            <a:fld id="{BE039375-C8A6-4A9D-B923-3C5F89660FA2}" type="slidenum">
              <a:rPr lang="en-US" smtClean="0"/>
              <a:t>3</a:t>
            </a:fld>
            <a:endParaRPr lang="en-US"/>
          </a:p>
        </p:txBody>
      </p:sp>
    </p:spTree>
    <p:extLst>
      <p:ext uri="{BB962C8B-B14F-4D97-AF65-F5344CB8AC3E}">
        <p14:creationId xmlns:p14="http://schemas.microsoft.com/office/powerpoint/2010/main" val="1068147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a:t>
            </a:r>
            <a:r>
              <a:rPr lang="en-US" baseline="0" dirty="0" smtClean="0"/>
              <a:t>is a visualization created by Microsoft Research where the user can navigate the course of history and it’s a great example of big numbers.</a:t>
            </a:r>
          </a:p>
          <a:p>
            <a:endParaRPr lang="en-US" baseline="0" dirty="0" smtClean="0"/>
          </a:p>
          <a:p>
            <a:r>
              <a:rPr lang="en-US" baseline="0" dirty="0" smtClean="0"/>
              <a:t> </a:t>
            </a:r>
            <a:r>
              <a:rPr lang="en-US" dirty="0" smtClean="0">
                <a:hlinkClick r:id="rId3"/>
              </a:rPr>
              <a:t>http://flowingdata.com/2012/03/19/visualizing-the-history-of-everything/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30</a:t>
            </a:fld>
            <a:endParaRPr lang="en-US"/>
          </a:p>
        </p:txBody>
      </p:sp>
    </p:spTree>
    <p:extLst>
      <p:ext uri="{BB962C8B-B14F-4D97-AF65-F5344CB8AC3E}">
        <p14:creationId xmlns:p14="http://schemas.microsoft.com/office/powerpoint/2010/main" val="357230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 actually going backward here because I think it’s more effective. We start out with a timeline that covers most of my life span.</a:t>
            </a:r>
          </a:p>
          <a:p>
            <a:endParaRPr lang="en-US" baseline="0" dirty="0" smtClean="0"/>
          </a:p>
          <a:p>
            <a:r>
              <a:rPr lang="en-US" baseline="0" dirty="0" smtClean="0"/>
              <a:t>There’s a year scale at the top that is hard to see here, but you can see it on the website. We can zoom out to see presidents back to Gerald Ford. The we can zoom out a little further to see a history of the United States, get a feeling of how old the country is compared to recent times.</a:t>
            </a:r>
          </a:p>
          <a:p>
            <a:endParaRPr lang="en-US" baseline="0" dirty="0" smtClean="0"/>
          </a:p>
          <a:p>
            <a:r>
              <a:rPr lang="en-US" baseline="0" dirty="0" smtClean="0"/>
              <a:t>We continue to zoom out and we see how small US history is in the scope of recorded human history. This block goes back to the ancient Egyptians.</a:t>
            </a:r>
          </a:p>
          <a:p>
            <a:endParaRPr lang="en-US" baseline="0" dirty="0" smtClean="0"/>
          </a:p>
          <a:p>
            <a:r>
              <a:rPr lang="en-US" baseline="0" dirty="0" smtClean="0"/>
              <a:t>We can keep zooming out until recorded history disappears in the scale of human evolutionary history.</a:t>
            </a:r>
          </a:p>
          <a:p>
            <a:endParaRPr lang="en-US" baseline="0" dirty="0" smtClean="0"/>
          </a:p>
          <a:p>
            <a:r>
              <a:rPr lang="en-US" baseline="0" dirty="0" smtClean="0"/>
              <a:t>We keep zooming out and the biological traces of human history disappear in the scale of recent biological life on Earth.</a:t>
            </a:r>
          </a:p>
          <a:p>
            <a:endParaRPr lang="en-US" baseline="0" dirty="0" smtClean="0"/>
          </a:p>
          <a:p>
            <a:r>
              <a:rPr lang="en-US" baseline="0" dirty="0" smtClean="0"/>
              <a:t>(talk about MSFT and how the rhythm of the user zooming helps them get the scope of natural history), pull in my Republicans </a:t>
            </a:r>
            <a:r>
              <a:rPr lang="en-US" baseline="0" dirty="0" err="1" smtClean="0"/>
              <a:t>vs</a:t>
            </a:r>
            <a:r>
              <a:rPr lang="en-US" baseline="0" dirty="0" smtClean="0"/>
              <a:t> Dems in Congress visualization, talk about movement of user’s eye)</a:t>
            </a:r>
          </a:p>
          <a:p>
            <a:endParaRPr lang="en-US" baseline="0" dirty="0" smtClean="0"/>
          </a:p>
          <a:p>
            <a:r>
              <a:rPr lang="en-US" baseline="0" dirty="0" smtClean="0"/>
              <a:t> </a:t>
            </a:r>
            <a:r>
              <a:rPr lang="en-US" dirty="0" smtClean="0">
                <a:hlinkClick r:id="rId3"/>
              </a:rPr>
              <a:t>http://flowingdata.com/2012/03/19/visualizing-the-history-of-everything/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31</a:t>
            </a:fld>
            <a:endParaRPr lang="en-US"/>
          </a:p>
        </p:txBody>
      </p:sp>
    </p:spTree>
    <p:extLst>
      <p:ext uri="{BB962C8B-B14F-4D97-AF65-F5344CB8AC3E}">
        <p14:creationId xmlns:p14="http://schemas.microsoft.com/office/powerpoint/2010/main" val="357230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why I spend a </a:t>
            </a:r>
            <a:r>
              <a:rPr lang="en-US" baseline="0" dirty="0" smtClean="0"/>
              <a:t>chunk of my video setting the stage with 4 previous presidents. Sure, I’m giving important context, establishing what is “normal” in terms of debt increases, but I’m also establishing a rhythm. There once was a man named Ronald Reagan. He was in office for eight years and increased the debt this fast. There once was a man named Bush, he was in office of 4 years, and increased the debt this fast. Etc. The audience can see the pattern and feel like they have a good grip on what is coming next.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32</a:t>
            </a:fld>
            <a:endParaRPr lang="en-US"/>
          </a:p>
        </p:txBody>
      </p:sp>
    </p:spTree>
    <p:extLst>
      <p:ext uri="{BB962C8B-B14F-4D97-AF65-F5344CB8AC3E}">
        <p14:creationId xmlns:p14="http://schemas.microsoft.com/office/powerpoint/2010/main" val="357230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get to one of the most important dramatic elements of the visualization process, contrast. Frequently this is the whole point of the visualization… show the difference between thing A and thing B. Virtually every </a:t>
            </a:r>
            <a:r>
              <a:rPr lang="en-US" baseline="0" dirty="0" err="1" smtClean="0"/>
              <a:t>infographic</a:t>
            </a:r>
            <a:r>
              <a:rPr lang="en-US" baseline="0" dirty="0" smtClean="0"/>
              <a:t> that people are going to remember creates a stark contrast and this contrast is what sticks in their minds.</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33</a:t>
            </a:fld>
            <a:endParaRPr lang="en-US"/>
          </a:p>
        </p:txBody>
      </p:sp>
    </p:spTree>
    <p:extLst>
      <p:ext uri="{BB962C8B-B14F-4D97-AF65-F5344CB8AC3E}">
        <p14:creationId xmlns:p14="http://schemas.microsoft.com/office/powerpoint/2010/main" val="879237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Contrast is</a:t>
            </a:r>
            <a:r>
              <a:rPr lang="en-US" baseline="0" dirty="0" smtClean="0"/>
              <a:t> so common in drama, it was hard to chose the best movie example. Do you go with Batman and Joker? </a:t>
            </a:r>
            <a:r>
              <a:rPr lang="en-US" baseline="0" dirty="0" err="1" smtClean="0"/>
              <a:t>Hannible</a:t>
            </a:r>
            <a:r>
              <a:rPr lang="en-US" baseline="0" dirty="0" smtClean="0"/>
              <a:t> Lector and Clarice Starling?  </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34</a:t>
            </a:fld>
            <a:endParaRPr lang="en-US"/>
          </a:p>
        </p:txBody>
      </p:sp>
    </p:spTree>
    <p:extLst>
      <p:ext uri="{BB962C8B-B14F-4D97-AF65-F5344CB8AC3E}">
        <p14:creationId xmlns:p14="http://schemas.microsoft.com/office/powerpoint/2010/main" val="1379108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Contrast is</a:t>
            </a:r>
            <a:r>
              <a:rPr lang="en-US" baseline="0" dirty="0" smtClean="0"/>
              <a:t> so common in drama, it was hard to chose the best movie example. Do you go with Batman and Joker? </a:t>
            </a:r>
            <a:r>
              <a:rPr lang="en-US" baseline="0" dirty="0" err="1" smtClean="0"/>
              <a:t>Hannible</a:t>
            </a:r>
            <a:r>
              <a:rPr lang="en-US" baseline="0" dirty="0" smtClean="0"/>
              <a:t> Lector and </a:t>
            </a:r>
            <a:r>
              <a:rPr lang="en-US" baseline="0" smtClean="0"/>
              <a:t>Clarice Starling?  </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35</a:t>
            </a:fld>
            <a:endParaRPr lang="en-US"/>
          </a:p>
        </p:txBody>
      </p:sp>
    </p:spTree>
    <p:extLst>
      <p:ext uri="{BB962C8B-B14F-4D97-AF65-F5344CB8AC3E}">
        <p14:creationId xmlns:p14="http://schemas.microsoft.com/office/powerpoint/2010/main" val="1379108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Phantom Menace and everything in the world that isn’t wicked, sinful and worthy only to be cast into the flame?</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36</a:t>
            </a:fld>
            <a:endParaRPr lang="en-US"/>
          </a:p>
        </p:txBody>
      </p:sp>
    </p:spTree>
    <p:extLst>
      <p:ext uri="{BB962C8B-B14F-4D97-AF65-F5344CB8AC3E}">
        <p14:creationId xmlns:p14="http://schemas.microsoft.com/office/powerpoint/2010/main" val="1379108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Obama has been using the</a:t>
            </a:r>
            <a:r>
              <a:rPr lang="en-US" baseline="0" dirty="0" smtClean="0"/>
              <a:t> following graph over the last few years, updating it with every jobs report. The colors point out the contrast he wants us to see, comparing jobs under Bush to jobs during Obama.</a:t>
            </a:r>
          </a:p>
          <a:p>
            <a:endParaRPr lang="en-US" baseline="0" dirty="0" smtClean="0"/>
          </a:p>
          <a:p>
            <a:r>
              <a:rPr lang="en-US" baseline="0" dirty="0" smtClean="0"/>
              <a:t>I want to take a moment to call out another couple aspects of this chart: We’ve got the contrast part, the eye moves across the page establishing a rhythm year to year, we have characters established (just Bush and Obama in this case) and given that they’ve been using it for two years it is a goddamn tragedy that the GOP doesn’t have a response to this thing. </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37</a:t>
            </a:fld>
            <a:endParaRPr lang="en-US"/>
          </a:p>
        </p:txBody>
      </p:sp>
    </p:spTree>
    <p:extLst>
      <p:ext uri="{BB962C8B-B14F-4D97-AF65-F5344CB8AC3E}">
        <p14:creationId xmlns:p14="http://schemas.microsoft.com/office/powerpoint/2010/main" val="1379108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here’s mine. This is a bit unfair because I’m only counting the House of </a:t>
            </a:r>
            <a:r>
              <a:rPr lang="en-US" baseline="0" dirty="0" err="1" smtClean="0"/>
              <a:t>Representitives</a:t>
            </a:r>
            <a:r>
              <a:rPr lang="en-US" baseline="0" dirty="0" smtClean="0"/>
              <a:t>. Here’s a slightly less effective one.</a:t>
            </a:r>
          </a:p>
          <a:p>
            <a:endParaRPr lang="en-US" baseline="0" dirty="0" smtClean="0"/>
          </a:p>
          <a:p>
            <a:r>
              <a:rPr lang="en-US" baseline="0" dirty="0" smtClean="0"/>
              <a:t>Honestly, this is also unfair because it implies that Congress is responsible for jobs. But the real point is that they are as responsible for jobs as the President is. The GOP could play this little “correlation equals causation” game to show Obama’s chart for the sham it is and I am dumbfounded as to why some douchebag talentless designer-programmer wannabe in nowhere Utah is returning the volley instead of the opposing party.</a:t>
            </a:r>
          </a:p>
          <a:p>
            <a:endParaRPr lang="en-US" baseline="0" dirty="0" smtClean="0"/>
          </a:p>
          <a:p>
            <a:r>
              <a:rPr lang="en-US" baseline="0" dirty="0" smtClean="0"/>
              <a:t>But at least I don’t have any strong opinions about it. Moving along. Contrast.</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38</a:t>
            </a:fld>
            <a:endParaRPr lang="en-US"/>
          </a:p>
        </p:txBody>
      </p:sp>
    </p:spTree>
    <p:extLst>
      <p:ext uri="{BB962C8B-B14F-4D97-AF65-F5344CB8AC3E}">
        <p14:creationId xmlns:p14="http://schemas.microsoft.com/office/powerpoint/2010/main" val="1379108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rhythm I mentioned previously allows the contrast in my video to stand out. I’ve increased the font size and </a:t>
            </a:r>
            <a:r>
              <a:rPr lang="en-US" baseline="0" dirty="0" err="1" smtClean="0"/>
              <a:t>and</a:t>
            </a:r>
            <a:r>
              <a:rPr lang="en-US" baseline="0" dirty="0" smtClean="0"/>
              <a:t> the text is red instead of black. We’re using 3 odometers instead of 1 (since they max out at 100 miles per hour, which was not an accident). Everything about this has been carefully designed to provide </a:t>
            </a:r>
            <a:r>
              <a:rPr lang="en-US" baseline="0" dirty="0" smtClean="0"/>
              <a:t>contrast </a:t>
            </a:r>
            <a:r>
              <a:rPr lang="en-US" baseline="0" dirty="0" smtClean="0"/>
              <a:t>between Obama’s debt record and everything that came before it. </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39</a:t>
            </a:fld>
            <a:endParaRPr lang="en-US"/>
          </a:p>
        </p:txBody>
      </p:sp>
    </p:spTree>
    <p:extLst>
      <p:ext uri="{BB962C8B-B14F-4D97-AF65-F5344CB8AC3E}">
        <p14:creationId xmlns:p14="http://schemas.microsoft.com/office/powerpoint/2010/main" val="1379108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 going to talk about 4 dramatic elements here, establishment of the story, using rhythm </a:t>
            </a:r>
            <a:r>
              <a:rPr lang="en-US" baseline="0" dirty="0" smtClean="0"/>
              <a:t>as we advance the story, </a:t>
            </a:r>
            <a:r>
              <a:rPr lang="en-US" baseline="0" dirty="0" smtClean="0"/>
              <a:t>contrasting elements and finally playing off the audience expectations.</a:t>
            </a:r>
          </a:p>
          <a:p>
            <a:endParaRPr lang="en-US" baseline="0" dirty="0" smtClean="0"/>
          </a:p>
          <a:p>
            <a:r>
              <a:rPr lang="en-US" baseline="0" dirty="0" smtClean="0"/>
              <a:t>We can actually bring any dramatic elements into a visualization because, at the core, the visualization IS a small scale drama.  But time is limited so I’m only going to mention these four</a:t>
            </a:r>
            <a:r>
              <a:rPr lang="en-US" baseline="0" dirty="0" smtClean="0"/>
              <a:t>. And I’m going to use my most recent visualization as an example.</a:t>
            </a:r>
            <a:endParaRPr lang="en-US" baseline="0" dirty="0" smtClean="0"/>
          </a:p>
          <a:p>
            <a:endParaRPr lang="en-US" baseline="0" dirty="0" smtClean="0"/>
          </a:p>
          <a:p>
            <a:r>
              <a:rPr lang="en-US" baseline="0" dirty="0" smtClean="0"/>
              <a:t>I’m going to illustrate these elements using my latest video.</a:t>
            </a:r>
          </a:p>
        </p:txBody>
      </p:sp>
      <p:sp>
        <p:nvSpPr>
          <p:cNvPr id="4" name="Slide Number Placeholder 3"/>
          <p:cNvSpPr>
            <a:spLocks noGrp="1"/>
          </p:cNvSpPr>
          <p:nvPr>
            <p:ph type="sldNum" sz="quarter" idx="10"/>
          </p:nvPr>
        </p:nvSpPr>
        <p:spPr/>
        <p:txBody>
          <a:bodyPr/>
          <a:lstStyle/>
          <a:p>
            <a:fld id="{BE039375-C8A6-4A9D-B923-3C5F89660FA2}" type="slidenum">
              <a:rPr lang="en-US" smtClean="0"/>
              <a:t>4</a:t>
            </a:fld>
            <a:endParaRPr lang="en-US"/>
          </a:p>
        </p:txBody>
      </p:sp>
    </p:spTree>
    <p:extLst>
      <p:ext uri="{BB962C8B-B14F-4D97-AF65-F5344CB8AC3E}">
        <p14:creationId xmlns:p14="http://schemas.microsoft.com/office/powerpoint/2010/main" val="879237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our</a:t>
            </a:r>
            <a:r>
              <a:rPr lang="en-US" baseline="0" dirty="0" smtClean="0"/>
              <a:t> last dramatic element is to play off of the audience expectations. </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40</a:t>
            </a:fld>
            <a:endParaRPr lang="en-US"/>
          </a:p>
        </p:txBody>
      </p:sp>
    </p:spTree>
    <p:extLst>
      <p:ext uri="{BB962C8B-B14F-4D97-AF65-F5344CB8AC3E}">
        <p14:creationId xmlns:p14="http://schemas.microsoft.com/office/powerpoint/2010/main" val="8792377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the Usual Suspects and Sixth Sense “worked” so</a:t>
            </a:r>
            <a:r>
              <a:rPr lang="en-US" baseline="0" dirty="0" smtClean="0"/>
              <a:t> well against audience expectations wasn’t because they had compelling surprises. It was because, before the surprise, they had already met audience expectations. Once the films felt concluded, audiences felt comfortable and let down their guard, expecting a typical epilogue </a:t>
            </a:r>
            <a:r>
              <a:rPr lang="en-US" baseline="0" dirty="0" err="1" smtClean="0"/>
              <a:t>stlye</a:t>
            </a:r>
            <a:r>
              <a:rPr lang="en-US" baseline="0" dirty="0" smtClean="0"/>
              <a:t> wind-down. Knowing audience expectations allowed the filmmakers to subvert them and that is when the drama really lodged in the minds of the audience.</a:t>
            </a:r>
          </a:p>
          <a:p>
            <a:endParaRPr lang="en-US" baseline="0" dirty="0" smtClean="0"/>
          </a:p>
          <a:p>
            <a:r>
              <a:rPr lang="en-US" baseline="0" dirty="0" smtClean="0"/>
              <a:t>In summary: Expectations… </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42</a:t>
            </a:fld>
            <a:endParaRPr lang="en-US"/>
          </a:p>
        </p:txBody>
      </p:sp>
    </p:spTree>
    <p:extLst>
      <p:ext uri="{BB962C8B-B14F-4D97-AF65-F5344CB8AC3E}">
        <p14:creationId xmlns:p14="http://schemas.microsoft.com/office/powerpoint/2010/main" val="2341124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Destroy them</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43</a:t>
            </a:fld>
            <a:endParaRPr lang="en-US"/>
          </a:p>
        </p:txBody>
      </p:sp>
    </p:spTree>
    <p:extLst>
      <p:ext uri="{BB962C8B-B14F-4D97-AF65-F5344CB8AC3E}">
        <p14:creationId xmlns:p14="http://schemas.microsoft.com/office/powerpoint/2010/main" val="2105970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trick to this is that it</a:t>
            </a:r>
            <a:r>
              <a:rPr lang="en-US" baseline="0" dirty="0" smtClean="0"/>
              <a:t> requires a very good understanding of your audience and what they are going to expect. And it’s very hard to do multiple times because if it becomes part of a </a:t>
            </a:r>
            <a:r>
              <a:rPr lang="en-US" baseline="0" dirty="0" err="1" smtClean="0"/>
              <a:t>schtick</a:t>
            </a:r>
            <a:r>
              <a:rPr lang="en-US" baseline="0" dirty="0" smtClean="0"/>
              <a:t>, people expect it and then it’s not as unexpected.</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44</a:t>
            </a:fld>
            <a:endParaRPr lang="en-US"/>
          </a:p>
        </p:txBody>
      </p:sp>
    </p:spTree>
    <p:extLst>
      <p:ext uri="{BB962C8B-B14F-4D97-AF65-F5344CB8AC3E}">
        <p14:creationId xmlns:p14="http://schemas.microsoft.com/office/powerpoint/2010/main" val="21059707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 simple example of this is a stupid</a:t>
            </a:r>
            <a:r>
              <a:rPr lang="en-US" baseline="0" dirty="0" smtClean="0"/>
              <a:t>-ass chart about the Buffett Rule I created in 5 minutes that I thought would be fun. It ended up getting viewed a good number of times, thanks in no small part to </a:t>
            </a:r>
            <a:r>
              <a:rPr lang="en-US" baseline="0" dirty="0" err="1" smtClean="0"/>
              <a:t>AllahPundit</a:t>
            </a:r>
            <a:r>
              <a:rPr lang="en-US" baseline="0" dirty="0" smtClean="0"/>
              <a:t> who, if he is in the room right now, needs to get the hell back on Twitter. You can see the revenue from the Buffett rule there at the top and in a blog post it looks like the chart just goes off the bottom edge of the screen. The average person would just assume that it’s a shade too long for their browser and they just need to scroll down a tap to see the rest of it. Instead…</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45</a:t>
            </a:fld>
            <a:endParaRPr lang="en-US"/>
          </a:p>
        </p:txBody>
      </p:sp>
    </p:spTree>
    <p:extLst>
      <p:ext uri="{BB962C8B-B14F-4D97-AF65-F5344CB8AC3E}">
        <p14:creationId xmlns:p14="http://schemas.microsoft.com/office/powerpoint/2010/main" val="21059707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a:t>
            </a:r>
            <a:r>
              <a:rPr lang="en-US" baseline="0" dirty="0" smtClean="0"/>
              <a:t> that initial scroll to see the edge of the chart clipped off by the reveals that it just keeps going and going. The shock value makes it stick and the audience understands is that the Buffett rule brings in so little revenue that we can’t even effectively visualize it on a normal chart.</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46</a:t>
            </a:fld>
            <a:endParaRPr lang="en-US"/>
          </a:p>
        </p:txBody>
      </p:sp>
    </p:spTree>
    <p:extLst>
      <p:ext uri="{BB962C8B-B14F-4D97-AF65-F5344CB8AC3E}">
        <p14:creationId xmlns:p14="http://schemas.microsoft.com/office/powerpoint/2010/main" val="21059707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my video I was tied to the fact that this was an update to a video I made 3 years ago. I couldn’t change too much of the original concept without the risk of looking duplicitous. </a:t>
            </a:r>
          </a:p>
          <a:p>
            <a:endParaRPr lang="en-US" baseline="0" dirty="0" smtClean="0"/>
          </a:p>
          <a:p>
            <a:r>
              <a:rPr lang="en-US" baseline="0" dirty="0" smtClean="0"/>
              <a:t>I toyed around with a half-dozen different road trip routes to see which ones made the most sense. I wanted to end Obama’s current position close to a shore line so that the audience would think I was done. After all, you can’t take a road trip out into the ocean. But I also didn’t wanted the trip over the ocean to get close to some real destination. I could say “And then we go out into the pacific a third of the way to Hawaii”, but a third? Whoop de do. In terms of how people understand distance, there’s not a huge difference between 1/3 of the way to Hawaii and ½ of the way to Hawaii and 2/3 of the way. I wanted to get specifically to a place. </a:t>
            </a:r>
          </a:p>
          <a:p>
            <a:endParaRPr lang="en-US" baseline="0" dirty="0" smtClean="0"/>
          </a:p>
          <a:p>
            <a:r>
              <a:rPr lang="en-US" baseline="0" dirty="0" smtClean="0"/>
              <a:t>I tried New York to LA, Seattle to Florida, Seattle to New York, Maine to Florida…</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47</a:t>
            </a:fld>
            <a:endParaRPr lang="en-US"/>
          </a:p>
        </p:txBody>
      </p:sp>
    </p:spTree>
    <p:extLst>
      <p:ext uri="{BB962C8B-B14F-4D97-AF65-F5344CB8AC3E}">
        <p14:creationId xmlns:p14="http://schemas.microsoft.com/office/powerpoint/2010/main" val="21059707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end I traveled from just</a:t>
            </a:r>
            <a:r>
              <a:rPr lang="en-US" baseline="0" dirty="0" smtClean="0"/>
              <a:t> north of Miami to Puerto Rico, which is a nice healthy distance and also allowed me to make a cheap joke at the President’s expense. The shock to the viewer is </a:t>
            </a:r>
            <a:r>
              <a:rPr lang="en-US" baseline="0" dirty="0" smtClean="0"/>
              <a:t>that we thought we had come to the end but really we’re still just in the middle of shocking debt increases and there </a:t>
            </a:r>
            <a:r>
              <a:rPr lang="en-US" baseline="0" dirty="0" smtClean="0"/>
              <a:t>is no plan from Obama on the table to even begin to deal with the deficit in a sane manner. </a:t>
            </a:r>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48</a:t>
            </a:fld>
            <a:endParaRPr lang="en-US"/>
          </a:p>
        </p:txBody>
      </p:sp>
    </p:spTree>
    <p:extLst>
      <p:ext uri="{BB962C8B-B14F-4D97-AF65-F5344CB8AC3E}">
        <p14:creationId xmlns:p14="http://schemas.microsoft.com/office/powerpoint/2010/main" val="21059707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49</a:t>
            </a:fld>
            <a:endParaRPr lang="en-US"/>
          </a:p>
        </p:txBody>
      </p:sp>
    </p:spTree>
    <p:extLst>
      <p:ext uri="{BB962C8B-B14F-4D97-AF65-F5344CB8AC3E}">
        <p14:creationId xmlns:p14="http://schemas.microsoft.com/office/powerpoint/2010/main" val="8792377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039375-C8A6-4A9D-B923-3C5F89660FA2}" type="slidenum">
              <a:rPr lang="en-US" smtClean="0"/>
              <a:t>50</a:t>
            </a:fld>
            <a:endParaRPr lang="en-US"/>
          </a:p>
        </p:txBody>
      </p:sp>
    </p:spTree>
    <p:extLst>
      <p:ext uri="{BB962C8B-B14F-4D97-AF65-F5344CB8AC3E}">
        <p14:creationId xmlns:p14="http://schemas.microsoft.com/office/powerpoint/2010/main" val="879237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5</a:t>
            </a:fld>
            <a:endParaRPr lang="en-US"/>
          </a:p>
        </p:txBody>
      </p:sp>
    </p:spTree>
    <p:extLst>
      <p:ext uri="{BB962C8B-B14F-4D97-AF65-F5344CB8AC3E}">
        <p14:creationId xmlns:p14="http://schemas.microsoft.com/office/powerpoint/2010/main" val="879237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we’ll talk about establishing a context</a:t>
            </a:r>
          </a:p>
          <a:p>
            <a:endParaRPr lang="en-US" baseline="0"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6</a:t>
            </a:fld>
            <a:endParaRPr lang="en-US"/>
          </a:p>
        </p:txBody>
      </p:sp>
    </p:spTree>
    <p:extLst>
      <p:ext uri="{BB962C8B-B14F-4D97-AF65-F5344CB8AC3E}">
        <p14:creationId xmlns:p14="http://schemas.microsoft.com/office/powerpoint/2010/main" val="879237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often</a:t>
            </a:r>
            <a:r>
              <a:rPr lang="en-US" baseline="0" dirty="0" smtClean="0"/>
              <a:t> than not, we will need </a:t>
            </a:r>
            <a:r>
              <a:rPr lang="en-US" baseline="0" dirty="0" smtClean="0"/>
              <a:t>to establish </a:t>
            </a:r>
            <a:r>
              <a:rPr lang="en-US" baseline="0" dirty="0" smtClean="0"/>
              <a:t>a certain baseline context for the story our data lives in. </a:t>
            </a:r>
            <a:r>
              <a:rPr lang="en-US" baseline="0" dirty="0" smtClean="0"/>
              <a:t>Now, this image is a little misleading because if we’re looking at this from a narrative perspective, the data is less of a character in the story and more of the terrain the characters traverse or an obstacle they might encounter. The story is in the characters and how they deal with that data, that obstacle.</a:t>
            </a:r>
          </a:p>
          <a:p>
            <a:endParaRPr lang="en-US" baseline="0"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7</a:t>
            </a:fld>
            <a:endParaRPr lang="en-US"/>
          </a:p>
        </p:txBody>
      </p:sp>
    </p:spTree>
    <p:extLst>
      <p:ext uri="{BB962C8B-B14F-4D97-AF65-F5344CB8AC3E}">
        <p14:creationId xmlns:p14="http://schemas.microsoft.com/office/powerpoint/2010/main" val="879237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most cases not everyone knows what that story is. We may need to introduce the important characters, explain the context in which they live and their motivations and goals so we can see the conflict that arises when our characters meet the data. In essence, we need to establish our story line. </a:t>
            </a:r>
          </a:p>
          <a:p>
            <a:endParaRPr lang="en-US" baseline="0" dirty="0" smtClean="0"/>
          </a:p>
          <a:p>
            <a:r>
              <a:rPr lang="en-US" baseline="0" dirty="0" smtClean="0"/>
              <a:t>In </a:t>
            </a:r>
            <a:r>
              <a:rPr lang="en-US" baseline="0" dirty="0" smtClean="0"/>
              <a:t>my blog posts, I do with this with 1) an few short sentences of introduction and 2) a title that gives the topic of the </a:t>
            </a:r>
            <a:r>
              <a:rPr lang="en-US" baseline="0" dirty="0" err="1" smtClean="0"/>
              <a:t>infographic</a:t>
            </a:r>
            <a:r>
              <a:rPr lang="en-US" baseline="0" dirty="0" smtClean="0"/>
              <a:t>. In my videos, I have less control so I spend a good 20-30 second establishing a solid context around the data we’ll be investigating.</a:t>
            </a:r>
          </a:p>
          <a:p>
            <a:endParaRPr lang="en-US" baseline="0" dirty="0" smtClean="0"/>
          </a:p>
          <a:p>
            <a:r>
              <a:rPr lang="en-US" baseline="0" dirty="0" smtClean="0"/>
              <a:t>This context creates a frame of mind for the audience, and gets them “into the zone” that you want them in for understanding the data.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8</a:t>
            </a:fld>
            <a:endParaRPr lang="en-US"/>
          </a:p>
        </p:txBody>
      </p:sp>
    </p:spTree>
    <p:extLst>
      <p:ext uri="{BB962C8B-B14F-4D97-AF65-F5344CB8AC3E}">
        <p14:creationId xmlns:p14="http://schemas.microsoft.com/office/powerpoint/2010/main" val="879237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most cases not everyone knows what that story is. We may need to introduce the important characters, explain the context in which they live and their motivations and goals so we can see the conflict that arises when our characters meet the data. In essence, we need to establish our story line. </a:t>
            </a:r>
          </a:p>
          <a:p>
            <a:endParaRPr lang="en-US" baseline="0" dirty="0" smtClean="0"/>
          </a:p>
          <a:p>
            <a:r>
              <a:rPr lang="en-US" baseline="0" dirty="0" smtClean="0"/>
              <a:t>In my blog posts, I do with this with 1) an few short sentences of introduction and 2) a title that gives the topic of the </a:t>
            </a:r>
            <a:r>
              <a:rPr lang="en-US" baseline="0" dirty="0" err="1" smtClean="0"/>
              <a:t>infographic</a:t>
            </a:r>
            <a:r>
              <a:rPr lang="en-US" baseline="0" dirty="0" smtClean="0"/>
              <a:t>. In my videos, I have less control so I spend a good 20-30 second establishing a solid context around the data we’ll be investigating.</a:t>
            </a:r>
          </a:p>
          <a:p>
            <a:endParaRPr lang="en-US" baseline="0" dirty="0" smtClean="0"/>
          </a:p>
          <a:p>
            <a:r>
              <a:rPr lang="en-US" baseline="0" dirty="0" smtClean="0"/>
              <a:t>This context creates a frame of mind for the audience, and gets them “into the zone” that you want them in for understanding the data.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E039375-C8A6-4A9D-B923-3C5F89660FA2}" type="slidenum">
              <a:rPr lang="en-US" smtClean="0"/>
              <a:t>9</a:t>
            </a:fld>
            <a:endParaRPr lang="en-US"/>
          </a:p>
        </p:txBody>
      </p:sp>
    </p:spTree>
    <p:extLst>
      <p:ext uri="{BB962C8B-B14F-4D97-AF65-F5344CB8AC3E}">
        <p14:creationId xmlns:p14="http://schemas.microsoft.com/office/powerpoint/2010/main" val="879237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7114D6-44A1-417D-A7FC-0205AA5517F5}" type="datetimeFigureOut">
              <a:rPr lang="en-US" smtClean="0"/>
              <a:t>4/19/2012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04E3D-83E7-4A47-9F68-C3DA207BFF07}" type="slidenum">
              <a:rPr lang="en-US" smtClean="0"/>
              <a:t>‹#›</a:t>
            </a:fld>
            <a:endParaRPr lang="en-US"/>
          </a:p>
        </p:txBody>
      </p:sp>
    </p:spTree>
    <p:extLst>
      <p:ext uri="{BB962C8B-B14F-4D97-AF65-F5344CB8AC3E}">
        <p14:creationId xmlns:p14="http://schemas.microsoft.com/office/powerpoint/2010/main" val="36751608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7114D6-44A1-417D-A7FC-0205AA5517F5}" type="datetimeFigureOut">
              <a:rPr lang="en-US" smtClean="0"/>
              <a:t>4/19/2012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04E3D-83E7-4A47-9F68-C3DA207BFF07}" type="slidenum">
              <a:rPr lang="en-US" smtClean="0"/>
              <a:t>‹#›</a:t>
            </a:fld>
            <a:endParaRPr lang="en-US"/>
          </a:p>
        </p:txBody>
      </p:sp>
    </p:spTree>
    <p:extLst>
      <p:ext uri="{BB962C8B-B14F-4D97-AF65-F5344CB8AC3E}">
        <p14:creationId xmlns:p14="http://schemas.microsoft.com/office/powerpoint/2010/main" val="336114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7114D6-44A1-417D-A7FC-0205AA5517F5}" type="datetimeFigureOut">
              <a:rPr lang="en-US" smtClean="0"/>
              <a:t>4/19/2012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04E3D-83E7-4A47-9F68-C3DA207BFF07}" type="slidenum">
              <a:rPr lang="en-US" smtClean="0"/>
              <a:t>‹#›</a:t>
            </a:fld>
            <a:endParaRPr lang="en-US"/>
          </a:p>
        </p:txBody>
      </p:sp>
    </p:spTree>
    <p:extLst>
      <p:ext uri="{BB962C8B-B14F-4D97-AF65-F5344CB8AC3E}">
        <p14:creationId xmlns:p14="http://schemas.microsoft.com/office/powerpoint/2010/main" val="102323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7114D6-44A1-417D-A7FC-0205AA5517F5}" type="datetimeFigureOut">
              <a:rPr lang="en-US" smtClean="0"/>
              <a:t>4/19/2012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04E3D-83E7-4A47-9F68-C3DA207BFF07}" type="slidenum">
              <a:rPr lang="en-US" smtClean="0"/>
              <a:t>‹#›</a:t>
            </a:fld>
            <a:endParaRPr lang="en-US"/>
          </a:p>
        </p:txBody>
      </p:sp>
    </p:spTree>
    <p:extLst>
      <p:ext uri="{BB962C8B-B14F-4D97-AF65-F5344CB8AC3E}">
        <p14:creationId xmlns:p14="http://schemas.microsoft.com/office/powerpoint/2010/main" val="9192594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7114D6-44A1-417D-A7FC-0205AA5517F5}" type="datetimeFigureOut">
              <a:rPr lang="en-US" smtClean="0"/>
              <a:t>4/19/2012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04E3D-83E7-4A47-9F68-C3DA207BFF07}" type="slidenum">
              <a:rPr lang="en-US" smtClean="0"/>
              <a:t>‹#›</a:t>
            </a:fld>
            <a:endParaRPr lang="en-US"/>
          </a:p>
        </p:txBody>
      </p:sp>
    </p:spTree>
    <p:extLst>
      <p:ext uri="{BB962C8B-B14F-4D97-AF65-F5344CB8AC3E}">
        <p14:creationId xmlns:p14="http://schemas.microsoft.com/office/powerpoint/2010/main" val="3185943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7114D6-44A1-417D-A7FC-0205AA5517F5}" type="datetimeFigureOut">
              <a:rPr lang="en-US" smtClean="0"/>
              <a:t>4/19/2012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604E3D-83E7-4A47-9F68-C3DA207BFF07}" type="slidenum">
              <a:rPr lang="en-US" smtClean="0"/>
              <a:t>‹#›</a:t>
            </a:fld>
            <a:endParaRPr lang="en-US"/>
          </a:p>
        </p:txBody>
      </p:sp>
    </p:spTree>
    <p:extLst>
      <p:ext uri="{BB962C8B-B14F-4D97-AF65-F5344CB8AC3E}">
        <p14:creationId xmlns:p14="http://schemas.microsoft.com/office/powerpoint/2010/main" val="25939662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7114D6-44A1-417D-A7FC-0205AA5517F5}" type="datetimeFigureOut">
              <a:rPr lang="en-US" smtClean="0"/>
              <a:t>4/19/2012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604E3D-83E7-4A47-9F68-C3DA207BFF07}" type="slidenum">
              <a:rPr lang="en-US" smtClean="0"/>
              <a:t>‹#›</a:t>
            </a:fld>
            <a:endParaRPr lang="en-US"/>
          </a:p>
        </p:txBody>
      </p:sp>
    </p:spTree>
    <p:extLst>
      <p:ext uri="{BB962C8B-B14F-4D97-AF65-F5344CB8AC3E}">
        <p14:creationId xmlns:p14="http://schemas.microsoft.com/office/powerpoint/2010/main" val="38008806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7114D6-44A1-417D-A7FC-0205AA5517F5}" type="datetimeFigureOut">
              <a:rPr lang="en-US" smtClean="0"/>
              <a:t>4/19/2012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604E3D-83E7-4A47-9F68-C3DA207BFF07}" type="slidenum">
              <a:rPr lang="en-US" smtClean="0"/>
              <a:t>‹#›</a:t>
            </a:fld>
            <a:endParaRPr lang="en-US"/>
          </a:p>
        </p:txBody>
      </p:sp>
    </p:spTree>
    <p:extLst>
      <p:ext uri="{BB962C8B-B14F-4D97-AF65-F5344CB8AC3E}">
        <p14:creationId xmlns:p14="http://schemas.microsoft.com/office/powerpoint/2010/main" val="16721165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7114D6-44A1-417D-A7FC-0205AA5517F5}" type="datetimeFigureOut">
              <a:rPr lang="en-US" smtClean="0"/>
              <a:t>4/19/2012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604E3D-83E7-4A47-9F68-C3DA207BFF07}" type="slidenum">
              <a:rPr lang="en-US" smtClean="0"/>
              <a:t>‹#›</a:t>
            </a:fld>
            <a:endParaRPr lang="en-US"/>
          </a:p>
        </p:txBody>
      </p:sp>
    </p:spTree>
    <p:extLst>
      <p:ext uri="{BB962C8B-B14F-4D97-AF65-F5344CB8AC3E}">
        <p14:creationId xmlns:p14="http://schemas.microsoft.com/office/powerpoint/2010/main" val="9316801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7114D6-44A1-417D-A7FC-0205AA5517F5}" type="datetimeFigureOut">
              <a:rPr lang="en-US" smtClean="0"/>
              <a:t>4/19/2012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604E3D-83E7-4A47-9F68-C3DA207BFF07}" type="slidenum">
              <a:rPr lang="en-US" smtClean="0"/>
              <a:t>‹#›</a:t>
            </a:fld>
            <a:endParaRPr lang="en-US"/>
          </a:p>
        </p:txBody>
      </p:sp>
    </p:spTree>
    <p:extLst>
      <p:ext uri="{BB962C8B-B14F-4D97-AF65-F5344CB8AC3E}">
        <p14:creationId xmlns:p14="http://schemas.microsoft.com/office/powerpoint/2010/main" val="8645202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7114D6-44A1-417D-A7FC-0205AA5517F5}" type="datetimeFigureOut">
              <a:rPr lang="en-US" smtClean="0"/>
              <a:t>4/19/2012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604E3D-83E7-4A47-9F68-C3DA207BFF07}" type="slidenum">
              <a:rPr lang="en-US" smtClean="0"/>
              <a:t>‹#›</a:t>
            </a:fld>
            <a:endParaRPr lang="en-US"/>
          </a:p>
        </p:txBody>
      </p:sp>
    </p:spTree>
    <p:extLst>
      <p:ext uri="{BB962C8B-B14F-4D97-AF65-F5344CB8AC3E}">
        <p14:creationId xmlns:p14="http://schemas.microsoft.com/office/powerpoint/2010/main" val="822923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7114D6-44A1-417D-A7FC-0205AA5517F5}" type="datetimeFigureOut">
              <a:rPr lang="en-US" smtClean="0"/>
              <a:t>4/19/2012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04E3D-83E7-4A47-9F68-C3DA207BFF07}" type="slidenum">
              <a:rPr lang="en-US" smtClean="0"/>
              <a:t>‹#›</a:t>
            </a:fld>
            <a:endParaRPr lang="en-US"/>
          </a:p>
        </p:txBody>
      </p:sp>
    </p:spTree>
    <p:extLst>
      <p:ext uri="{BB962C8B-B14F-4D97-AF65-F5344CB8AC3E}">
        <p14:creationId xmlns:p14="http://schemas.microsoft.com/office/powerpoint/2010/main" val="3344003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4400" kern="1200">
          <a:solidFill>
            <a:schemeClr val="tx1"/>
          </a:solidFill>
          <a:latin typeface="Segoe WP Semi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Segoe WP Semi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WP"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WP"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WP"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WP"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chronozoomproject.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matthias.shapiro@gmail.com"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politicalmathblog.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76400"/>
            <a:ext cx="6019800" cy="4652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0" y="381000"/>
            <a:ext cx="7924800" cy="923330"/>
          </a:xfrm>
          <a:prstGeom prst="rect">
            <a:avLst/>
          </a:prstGeom>
          <a:noFill/>
        </p:spPr>
        <p:txBody>
          <a:bodyPr wrap="square" rtlCol="0">
            <a:spAutoFit/>
          </a:bodyPr>
          <a:lstStyle/>
          <a:p>
            <a:pPr algn="ctr"/>
            <a:r>
              <a:rPr lang="en-US" sz="5400" dirty="0" smtClean="0">
                <a:latin typeface="Segoe WP SemiLight" pitchFamily="34" charset="0"/>
              </a:rPr>
              <a:t>Dramatic Visualizations</a:t>
            </a:r>
            <a:endParaRPr lang="en-US" sz="5400" dirty="0">
              <a:latin typeface="Segoe WP SemiLight" pitchFamily="34" charset="0"/>
            </a:endParaRPr>
          </a:p>
        </p:txBody>
      </p:sp>
    </p:spTree>
    <p:extLst>
      <p:ext uri="{BB962C8B-B14F-4D97-AF65-F5344CB8AC3E}">
        <p14:creationId xmlns:p14="http://schemas.microsoft.com/office/powerpoint/2010/main" val="3039579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28" y="304799"/>
            <a:ext cx="3679371" cy="307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04798"/>
            <a:ext cx="3690487" cy="307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405" y="3579292"/>
            <a:ext cx="3663794" cy="305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1117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28" y="304799"/>
            <a:ext cx="3679371" cy="307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04798"/>
            <a:ext cx="3690487" cy="307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405" y="3579292"/>
            <a:ext cx="3663794" cy="305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579292"/>
            <a:ext cx="3669372" cy="305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722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sp>
        <p:nvSpPr>
          <p:cNvPr id="3" name="Content Placeholder 2"/>
          <p:cNvSpPr>
            <a:spLocks noGrp="1"/>
          </p:cNvSpPr>
          <p:nvPr>
            <p:ph idx="1"/>
          </p:nvPr>
        </p:nvSpPr>
        <p:spPr/>
        <p:txBody>
          <a:bodyPr/>
          <a:lstStyle/>
          <a:p>
            <a:pPr marL="0" indent="0">
              <a:buNone/>
            </a:pPr>
            <a:r>
              <a:rPr lang="en-US" dirty="0" smtClean="0"/>
              <a:t>Static (blog posts, graphics)</a:t>
            </a:r>
          </a:p>
          <a:p>
            <a:r>
              <a:rPr lang="en-US" dirty="0" smtClean="0"/>
              <a:t>data introduction</a:t>
            </a:r>
          </a:p>
          <a:p>
            <a:r>
              <a:rPr lang="en-US" dirty="0" smtClean="0"/>
              <a:t>good data-centric title</a:t>
            </a:r>
          </a:p>
        </p:txBody>
      </p:sp>
    </p:spTree>
    <p:extLst>
      <p:ext uri="{BB962C8B-B14F-4D97-AF65-F5344CB8AC3E}">
        <p14:creationId xmlns:p14="http://schemas.microsoft.com/office/powerpoint/2010/main" val="19249525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sp>
        <p:nvSpPr>
          <p:cNvPr id="3" name="Content Placeholder 2"/>
          <p:cNvSpPr>
            <a:spLocks noGrp="1"/>
          </p:cNvSpPr>
          <p:nvPr>
            <p:ph idx="1"/>
          </p:nvPr>
        </p:nvSpPr>
        <p:spPr/>
        <p:txBody>
          <a:bodyPr/>
          <a:lstStyle/>
          <a:p>
            <a:pPr marL="0" indent="0">
              <a:buNone/>
            </a:pPr>
            <a:r>
              <a:rPr lang="en-US" dirty="0" smtClean="0"/>
              <a:t>Static (blog posts, graphics)</a:t>
            </a:r>
          </a:p>
          <a:p>
            <a:r>
              <a:rPr lang="en-US" dirty="0" smtClean="0"/>
              <a:t>data introduction</a:t>
            </a:r>
          </a:p>
          <a:p>
            <a:r>
              <a:rPr lang="en-US" dirty="0" smtClean="0"/>
              <a:t>good data-centric title</a:t>
            </a:r>
          </a:p>
          <a:p>
            <a:endParaRPr lang="en-US" dirty="0"/>
          </a:p>
          <a:p>
            <a:pPr marL="0" indent="0">
              <a:buNone/>
            </a:pPr>
            <a:r>
              <a:rPr lang="en-US" dirty="0" smtClean="0"/>
              <a:t>Dynamic (videos)</a:t>
            </a:r>
          </a:p>
          <a:p>
            <a:r>
              <a:rPr lang="en-US" dirty="0" smtClean="0"/>
              <a:t>20-30 second introduction</a:t>
            </a:r>
          </a:p>
        </p:txBody>
      </p:sp>
    </p:spTree>
    <p:extLst>
      <p:ext uri="{BB962C8B-B14F-4D97-AF65-F5344CB8AC3E}">
        <p14:creationId xmlns:p14="http://schemas.microsoft.com/office/powerpoint/2010/main" val="18208136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sp>
        <p:nvSpPr>
          <p:cNvPr id="4" name="Content Placeholder 3"/>
          <p:cNvSpPr>
            <a:spLocks noGrp="1"/>
          </p:cNvSpPr>
          <p:nvPr>
            <p:ph idx="1"/>
          </p:nvPr>
        </p:nvSpPr>
        <p:spPr/>
        <p:txBody>
          <a:bodyPr>
            <a:normAutofit/>
          </a:bodyPr>
          <a:lstStyle/>
          <a:p>
            <a:pPr marL="0" indent="0">
              <a:buNone/>
            </a:pPr>
            <a:r>
              <a:rPr lang="en-US" sz="3900" dirty="0" smtClean="0"/>
              <a:t>Rick Perry and Texas Job Numbers</a:t>
            </a:r>
          </a:p>
          <a:p>
            <a:pPr marL="0" indent="0">
              <a:buNone/>
            </a:pPr>
            <a:endParaRPr lang="en-US" dirty="0"/>
          </a:p>
        </p:txBody>
      </p:sp>
    </p:spTree>
    <p:extLst>
      <p:ext uri="{BB962C8B-B14F-4D97-AF65-F5344CB8AC3E}">
        <p14:creationId xmlns:p14="http://schemas.microsoft.com/office/powerpoint/2010/main" val="1741741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sp>
        <p:nvSpPr>
          <p:cNvPr id="4" name="Content Placeholder 3"/>
          <p:cNvSpPr>
            <a:spLocks noGrp="1"/>
          </p:cNvSpPr>
          <p:nvPr>
            <p:ph idx="1"/>
          </p:nvPr>
        </p:nvSpPr>
        <p:spPr/>
        <p:txBody>
          <a:bodyPr>
            <a:normAutofit fontScale="92500" lnSpcReduction="10000"/>
          </a:bodyPr>
          <a:lstStyle/>
          <a:p>
            <a:pPr marL="0" indent="0">
              <a:buNone/>
            </a:pPr>
            <a:r>
              <a:rPr lang="en-US" sz="3900" dirty="0" smtClean="0"/>
              <a:t>Rick Perry and Texas Job Numbers</a:t>
            </a:r>
          </a:p>
          <a:p>
            <a:pPr marL="0" indent="0">
              <a:buNone/>
            </a:pPr>
            <a:endParaRPr lang="en-US" dirty="0"/>
          </a:p>
          <a:p>
            <a:pPr marL="0" indent="0">
              <a:buNone/>
            </a:pPr>
            <a:r>
              <a:rPr lang="en-US" sz="2600" dirty="0" smtClean="0"/>
              <a:t>“</a:t>
            </a:r>
            <a:r>
              <a:rPr lang="en-US" sz="2600" dirty="0"/>
              <a:t>I knew Utah had a lower unemployment rate than Texas and I kept hearing Texas was so great at jobs, blah, blah, blah, blah so I looked up the unemployment rate. </a:t>
            </a:r>
            <a:endParaRPr lang="en-US" sz="2600" dirty="0" smtClean="0"/>
          </a:p>
          <a:p>
            <a:pPr marL="0" indent="0">
              <a:buNone/>
            </a:pPr>
            <a:endParaRPr lang="en-US" sz="2600" dirty="0"/>
          </a:p>
          <a:p>
            <a:pPr marL="0" indent="0">
              <a:buNone/>
            </a:pPr>
            <a:r>
              <a:rPr lang="en-US" sz="2600" dirty="0" smtClean="0"/>
              <a:t>8.2</a:t>
            </a:r>
            <a:r>
              <a:rPr lang="en-US" sz="2600" dirty="0"/>
              <a:t>%. Nothing special.</a:t>
            </a:r>
          </a:p>
          <a:p>
            <a:endParaRPr lang="en-US" sz="2600" dirty="0"/>
          </a:p>
          <a:p>
            <a:pPr marL="0" indent="0">
              <a:buNone/>
            </a:pPr>
            <a:r>
              <a:rPr lang="en-US" sz="2600" dirty="0"/>
              <a:t>So I was going to drive my point home that Texas was nothing special by looking at their raw employment numbers and reporting on those</a:t>
            </a:r>
            <a:r>
              <a:rPr lang="en-US" sz="2600" dirty="0" smtClean="0"/>
              <a:t>.”</a:t>
            </a:r>
            <a:endParaRPr lang="en-US" sz="2600" dirty="0"/>
          </a:p>
          <a:p>
            <a:pPr marL="0" indent="0">
              <a:buNone/>
            </a:pPr>
            <a:endParaRPr lang="en-US" dirty="0"/>
          </a:p>
        </p:txBody>
      </p:sp>
    </p:spTree>
    <p:extLst>
      <p:ext uri="{BB962C8B-B14F-4D97-AF65-F5344CB8AC3E}">
        <p14:creationId xmlns:p14="http://schemas.microsoft.com/office/powerpoint/2010/main" val="918744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41134"/>
            <a:ext cx="7332782" cy="355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p:txBody>
          <a:bodyPr/>
          <a:lstStyle/>
          <a:p>
            <a:pPr marL="0" indent="0">
              <a:buNone/>
            </a:pPr>
            <a:r>
              <a:rPr lang="en-US" dirty="0" smtClean="0"/>
              <a:t>Rick Perry and Texas Job Numbers</a:t>
            </a:r>
            <a:endParaRPr lang="en-US" dirty="0"/>
          </a:p>
        </p:txBody>
      </p:sp>
    </p:spTree>
    <p:extLst>
      <p:ext uri="{BB962C8B-B14F-4D97-AF65-F5344CB8AC3E}">
        <p14:creationId xmlns:p14="http://schemas.microsoft.com/office/powerpoint/2010/main" val="24870138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41134"/>
            <a:ext cx="7332782" cy="355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p:txBody>
          <a:bodyPr/>
          <a:lstStyle/>
          <a:p>
            <a:pPr marL="0" indent="0">
              <a:buNone/>
            </a:pPr>
            <a:r>
              <a:rPr lang="en-US" dirty="0" smtClean="0"/>
              <a:t>Rick Perry and Texas Job Numbers</a:t>
            </a:r>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541134"/>
            <a:ext cx="7335438" cy="355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2257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37" y="3378824"/>
            <a:ext cx="4033030" cy="195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a:xfrm>
            <a:off x="457200" y="1600200"/>
            <a:ext cx="8229600" cy="685800"/>
          </a:xfrm>
        </p:spPr>
        <p:txBody>
          <a:bodyPr/>
          <a:lstStyle/>
          <a:p>
            <a:pPr marL="0" indent="0">
              <a:buNone/>
            </a:pPr>
            <a:r>
              <a:rPr lang="en-US" dirty="0" smtClean="0"/>
              <a:t>Rick Perry and Texas Job Numbers</a:t>
            </a:r>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6702" y="3378824"/>
            <a:ext cx="4034491" cy="195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0837" y="2590800"/>
            <a:ext cx="4033030" cy="646331"/>
          </a:xfrm>
          <a:prstGeom prst="rect">
            <a:avLst/>
          </a:prstGeom>
          <a:noFill/>
        </p:spPr>
        <p:txBody>
          <a:bodyPr wrap="square" rtlCol="0">
            <a:spAutoFit/>
          </a:bodyPr>
          <a:lstStyle/>
          <a:p>
            <a:pPr algn="ctr"/>
            <a:r>
              <a:rPr lang="en-US" sz="3600" dirty="0" smtClean="0">
                <a:latin typeface="Segoe WP SemiLight" pitchFamily="34" charset="0"/>
              </a:rPr>
              <a:t>Texas Jobs</a:t>
            </a:r>
            <a:endParaRPr lang="en-US" sz="3600" dirty="0">
              <a:latin typeface="Segoe WP SemiLight" pitchFamily="34" charset="0"/>
            </a:endParaRPr>
          </a:p>
        </p:txBody>
      </p:sp>
      <p:sp>
        <p:nvSpPr>
          <p:cNvPr id="7" name="TextBox 6"/>
          <p:cNvSpPr txBox="1"/>
          <p:nvPr/>
        </p:nvSpPr>
        <p:spPr>
          <a:xfrm>
            <a:off x="4653770" y="2590800"/>
            <a:ext cx="4033030" cy="646331"/>
          </a:xfrm>
          <a:prstGeom prst="rect">
            <a:avLst/>
          </a:prstGeom>
          <a:noFill/>
        </p:spPr>
        <p:txBody>
          <a:bodyPr wrap="square" rtlCol="0">
            <a:spAutoFit/>
          </a:bodyPr>
          <a:lstStyle/>
          <a:p>
            <a:pPr algn="ctr"/>
            <a:r>
              <a:rPr lang="en-US" sz="3600" dirty="0" smtClean="0">
                <a:latin typeface="Segoe WP SemiLight" pitchFamily="34" charset="0"/>
              </a:rPr>
              <a:t>Everyone Else</a:t>
            </a:r>
            <a:endParaRPr lang="en-US" sz="3600" dirty="0">
              <a:latin typeface="Segoe WP SemiLight" pitchFamily="34" charset="0"/>
            </a:endParaRPr>
          </a:p>
        </p:txBody>
      </p:sp>
    </p:spTree>
    <p:extLst>
      <p:ext uri="{BB962C8B-B14F-4D97-AF65-F5344CB8AC3E}">
        <p14:creationId xmlns:p14="http://schemas.microsoft.com/office/powerpoint/2010/main" val="2698365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sp>
        <p:nvSpPr>
          <p:cNvPr id="4" name="Content Placeholder 3"/>
          <p:cNvSpPr>
            <a:spLocks noGrp="1"/>
          </p:cNvSpPr>
          <p:nvPr>
            <p:ph idx="1"/>
          </p:nvPr>
        </p:nvSpPr>
        <p:spPr/>
        <p:txBody>
          <a:bodyPr/>
          <a:lstStyle/>
          <a:p>
            <a:pPr marL="0" indent="0">
              <a:buNone/>
            </a:pPr>
            <a:r>
              <a:rPr lang="en-US" dirty="0" smtClean="0"/>
              <a:t>Rick Perry and Texas Job Numbers</a:t>
            </a:r>
          </a:p>
          <a:p>
            <a:r>
              <a:rPr lang="en-US" dirty="0" smtClean="0"/>
              <a:t>Characters</a:t>
            </a:r>
          </a:p>
          <a:p>
            <a:pPr lvl="1"/>
            <a:r>
              <a:rPr lang="en-US" dirty="0" smtClean="0"/>
              <a:t>People touting TX jobs record</a:t>
            </a:r>
          </a:p>
          <a:p>
            <a:pPr lvl="1"/>
            <a:r>
              <a:rPr lang="en-US" dirty="0" smtClean="0"/>
              <a:t>Me (the doubter)</a:t>
            </a:r>
            <a:endParaRPr lang="en-US" dirty="0"/>
          </a:p>
        </p:txBody>
      </p:sp>
    </p:spTree>
    <p:extLst>
      <p:ext uri="{BB962C8B-B14F-4D97-AF65-F5344CB8AC3E}">
        <p14:creationId xmlns:p14="http://schemas.microsoft.com/office/powerpoint/2010/main" val="2109015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 y="533400"/>
            <a:ext cx="807640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6876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sp>
        <p:nvSpPr>
          <p:cNvPr id="4" name="Content Placeholder 3"/>
          <p:cNvSpPr>
            <a:spLocks noGrp="1"/>
          </p:cNvSpPr>
          <p:nvPr>
            <p:ph idx="1"/>
          </p:nvPr>
        </p:nvSpPr>
        <p:spPr/>
        <p:txBody>
          <a:bodyPr/>
          <a:lstStyle/>
          <a:p>
            <a:pPr marL="0" indent="0">
              <a:buNone/>
            </a:pPr>
            <a:r>
              <a:rPr lang="en-US" dirty="0" smtClean="0"/>
              <a:t>Rick Perry and Texas Job Numbers</a:t>
            </a:r>
          </a:p>
          <a:p>
            <a:r>
              <a:rPr lang="en-US" dirty="0" smtClean="0"/>
              <a:t>Characters</a:t>
            </a:r>
          </a:p>
          <a:p>
            <a:pPr lvl="1"/>
            <a:r>
              <a:rPr lang="en-US" dirty="0" smtClean="0"/>
              <a:t>People touting TX jobs record</a:t>
            </a:r>
          </a:p>
          <a:p>
            <a:pPr lvl="1"/>
            <a:r>
              <a:rPr lang="en-US" dirty="0" smtClean="0"/>
              <a:t>Me (the doubter)</a:t>
            </a:r>
            <a:endParaRPr lang="en-US" dirty="0"/>
          </a:p>
          <a:p>
            <a:r>
              <a:rPr lang="en-US" dirty="0" smtClean="0"/>
              <a:t>Story</a:t>
            </a:r>
          </a:p>
          <a:p>
            <a:pPr lvl="1"/>
            <a:r>
              <a:rPr lang="en-US" dirty="0" smtClean="0"/>
              <a:t>Utah jobs are good, right?</a:t>
            </a:r>
          </a:p>
          <a:p>
            <a:pPr lvl="1"/>
            <a:r>
              <a:rPr lang="en-US" dirty="0" smtClean="0"/>
              <a:t>“I’ll bet TX jobs aren’t </a:t>
            </a:r>
            <a:r>
              <a:rPr lang="en-US" i="1" dirty="0" smtClean="0"/>
              <a:t>really</a:t>
            </a:r>
            <a:r>
              <a:rPr lang="en-US" dirty="0" smtClean="0"/>
              <a:t> that great”</a:t>
            </a:r>
            <a:endParaRPr lang="en-US" dirty="0"/>
          </a:p>
        </p:txBody>
      </p:sp>
    </p:spTree>
    <p:extLst>
      <p:ext uri="{BB962C8B-B14F-4D97-AF65-F5344CB8AC3E}">
        <p14:creationId xmlns:p14="http://schemas.microsoft.com/office/powerpoint/2010/main" val="2212340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sp>
        <p:nvSpPr>
          <p:cNvPr id="4" name="Content Placeholder 3"/>
          <p:cNvSpPr>
            <a:spLocks noGrp="1"/>
          </p:cNvSpPr>
          <p:nvPr>
            <p:ph idx="1"/>
          </p:nvPr>
        </p:nvSpPr>
        <p:spPr>
          <a:xfrm>
            <a:off x="457200" y="1295400"/>
            <a:ext cx="8229600" cy="4525963"/>
          </a:xfrm>
        </p:spPr>
        <p:txBody>
          <a:bodyPr/>
          <a:lstStyle/>
          <a:p>
            <a:pPr marL="0" indent="0">
              <a:buNone/>
            </a:pPr>
            <a:r>
              <a:rPr lang="en-US" dirty="0" smtClean="0"/>
              <a:t>the importance of recognition</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5189198"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6797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sp>
        <p:nvSpPr>
          <p:cNvPr id="4" name="Content Placeholder 3"/>
          <p:cNvSpPr>
            <a:spLocks noGrp="1"/>
          </p:cNvSpPr>
          <p:nvPr>
            <p:ph idx="1"/>
          </p:nvPr>
        </p:nvSpPr>
        <p:spPr/>
        <p:txBody>
          <a:bodyPr/>
          <a:lstStyle/>
          <a:p>
            <a:pPr marL="0" indent="0">
              <a:buNone/>
            </a:pPr>
            <a:r>
              <a:rPr lang="en-US" dirty="0" smtClean="0"/>
              <a:t>the importance of recognition</a:t>
            </a:r>
          </a:p>
          <a:p>
            <a:pPr marL="0" indent="0">
              <a:buNone/>
            </a:pPr>
            <a:endParaRPr lang="en-US" dirty="0"/>
          </a:p>
          <a:p>
            <a:pPr marL="0" indent="0">
              <a:buNone/>
            </a:pPr>
            <a:r>
              <a:rPr lang="en-US" dirty="0" smtClean="0"/>
              <a:t>“some will say…”</a:t>
            </a:r>
          </a:p>
        </p:txBody>
      </p:sp>
    </p:spTree>
    <p:extLst>
      <p:ext uri="{BB962C8B-B14F-4D97-AF65-F5344CB8AC3E}">
        <p14:creationId xmlns:p14="http://schemas.microsoft.com/office/powerpoint/2010/main" val="22691041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sp>
        <p:nvSpPr>
          <p:cNvPr id="4" name="Content Placeholder 3"/>
          <p:cNvSpPr>
            <a:spLocks noGrp="1"/>
          </p:cNvSpPr>
          <p:nvPr>
            <p:ph idx="1"/>
          </p:nvPr>
        </p:nvSpPr>
        <p:spPr/>
        <p:txBody>
          <a:bodyPr/>
          <a:lstStyle/>
          <a:p>
            <a:pPr marL="0" indent="0">
              <a:buNone/>
            </a:pPr>
            <a:r>
              <a:rPr lang="en-US" dirty="0" smtClean="0"/>
              <a:t>the importance of recognition</a:t>
            </a:r>
          </a:p>
          <a:p>
            <a:r>
              <a:rPr lang="en-US" sz="2400" dirty="0" smtClean="0"/>
              <a:t>“Texas has an 8.2% unemployment rate. That’s not very good.”</a:t>
            </a:r>
          </a:p>
          <a:p>
            <a:r>
              <a:rPr lang="en-US" sz="2400" dirty="0" smtClean="0"/>
              <a:t>“Texas has lots of jobs, but they’re mostly low-paying”</a:t>
            </a:r>
          </a:p>
          <a:p>
            <a:r>
              <a:rPr lang="en-US" sz="2400" dirty="0" smtClean="0"/>
              <a:t>“Texas is oil country and the energy boom is responsible for the jobs”</a:t>
            </a:r>
          </a:p>
          <a:p>
            <a:r>
              <a:rPr lang="en-US" sz="2400" dirty="0" smtClean="0"/>
              <a:t>“Texas has 100K public sector growth that inflates the job numbers”</a:t>
            </a:r>
          </a:p>
        </p:txBody>
      </p:sp>
    </p:spTree>
    <p:extLst>
      <p:ext uri="{BB962C8B-B14F-4D97-AF65-F5344CB8AC3E}">
        <p14:creationId xmlns:p14="http://schemas.microsoft.com/office/powerpoint/2010/main" val="11044215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51000"/>
            <a:ext cx="8077200"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0413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 y="1562100"/>
            <a:ext cx="808355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3052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stablish</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524000"/>
            <a:ext cx="8102600" cy="454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8719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8229600" cy="5410200"/>
          </a:xfrm>
        </p:spPr>
        <p:txBody>
          <a:bodyPr>
            <a:normAutofit fontScale="90000"/>
          </a:bodyPr>
          <a:lstStyle/>
          <a:p>
            <a:r>
              <a:rPr lang="en-US" dirty="0" smtClean="0">
                <a:solidFill>
                  <a:schemeClr val="bg1">
                    <a:lumMod val="65000"/>
                  </a:schemeClr>
                </a:solidFill>
              </a:rPr>
              <a:t>establish</a:t>
            </a:r>
            <a:r>
              <a:rPr lang="en-US" dirty="0" smtClean="0"/>
              <a:t/>
            </a:r>
            <a:br>
              <a:rPr lang="en-US" dirty="0" smtClean="0"/>
            </a:br>
            <a:r>
              <a:rPr lang="en-US" dirty="0" smtClean="0"/>
              <a:t/>
            </a:r>
            <a:br>
              <a:rPr lang="en-US" dirty="0" smtClean="0"/>
            </a:br>
            <a:r>
              <a:rPr lang="en-US" sz="6000" dirty="0" smtClean="0">
                <a:solidFill>
                  <a:schemeClr val="tx1">
                    <a:lumMod val="95000"/>
                    <a:lumOff val="5000"/>
                  </a:schemeClr>
                </a:solidFill>
              </a:rPr>
              <a:t>rhythm</a:t>
            </a:r>
            <a:r>
              <a:rPr lang="en-US" dirty="0" smtClean="0">
                <a:solidFill>
                  <a:schemeClr val="bg1">
                    <a:lumMod val="65000"/>
                  </a:schemeClr>
                </a:solidFill>
              </a:rPr>
              <a:t/>
            </a:r>
            <a:br>
              <a:rPr lang="en-US" dirty="0" smtClean="0">
                <a:solidFill>
                  <a:schemeClr val="bg1">
                    <a:lumMod val="65000"/>
                  </a:schemeClr>
                </a:solidFill>
              </a:rPr>
            </a:br>
            <a:r>
              <a:rPr lang="en-US" dirty="0" smtClean="0">
                <a:solidFill>
                  <a:schemeClr val="bg1">
                    <a:lumMod val="65000"/>
                  </a:schemeClr>
                </a:solidFill>
              </a:rPr>
              <a:t/>
            </a:r>
            <a:br>
              <a:rPr lang="en-US" dirty="0" smtClean="0">
                <a:solidFill>
                  <a:schemeClr val="bg1">
                    <a:lumMod val="65000"/>
                  </a:schemeClr>
                </a:solidFill>
              </a:rPr>
            </a:br>
            <a:r>
              <a:rPr lang="en-US" dirty="0" smtClean="0">
                <a:solidFill>
                  <a:schemeClr val="bg1">
                    <a:lumMod val="65000"/>
                  </a:schemeClr>
                </a:solidFill>
              </a:rPr>
              <a:t>contrast</a:t>
            </a:r>
            <a:br>
              <a:rPr lang="en-US" dirty="0" smtClean="0">
                <a:solidFill>
                  <a:schemeClr val="bg1">
                    <a:lumMod val="65000"/>
                  </a:schemeClr>
                </a:solidFill>
              </a:rPr>
            </a:br>
            <a:r>
              <a:rPr lang="en-US" dirty="0" smtClean="0">
                <a:solidFill>
                  <a:schemeClr val="bg1">
                    <a:lumMod val="65000"/>
                  </a:schemeClr>
                </a:solidFill>
              </a:rPr>
              <a:t/>
            </a:r>
            <a:br>
              <a:rPr lang="en-US" dirty="0" smtClean="0">
                <a:solidFill>
                  <a:schemeClr val="bg1">
                    <a:lumMod val="65000"/>
                  </a:schemeClr>
                </a:solidFill>
              </a:rPr>
            </a:br>
            <a:r>
              <a:rPr lang="en-US" dirty="0" smtClean="0">
                <a:solidFill>
                  <a:schemeClr val="bg1">
                    <a:lumMod val="65000"/>
                  </a:schemeClr>
                </a:solidFill>
              </a:rPr>
              <a:t>expectations</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36128357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rhythm	</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1" y="1309688"/>
            <a:ext cx="2728433" cy="204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309688"/>
            <a:ext cx="2514126" cy="204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309688"/>
            <a:ext cx="2592393" cy="204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1" y="4191000"/>
            <a:ext cx="276831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1" y="4038600"/>
            <a:ext cx="2514126" cy="177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836227"/>
            <a:ext cx="2628577" cy="203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5778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rhythm	</a:t>
            </a:r>
            <a:endParaRPr lang="en-US" dirty="0"/>
          </a:p>
        </p:txBody>
      </p:sp>
      <p:sp>
        <p:nvSpPr>
          <p:cNvPr id="4" name="Content Placeholder 3"/>
          <p:cNvSpPr>
            <a:spLocks noGrp="1"/>
          </p:cNvSpPr>
          <p:nvPr>
            <p:ph idx="1"/>
          </p:nvPr>
        </p:nvSpPr>
        <p:spPr/>
        <p:txBody>
          <a:bodyPr/>
          <a:lstStyle/>
          <a:p>
            <a:pPr marL="0" indent="0">
              <a:buNone/>
            </a:pPr>
            <a:r>
              <a:rPr lang="en-US" dirty="0" smtClean="0"/>
              <a:t>user-controlled rhythm </a:t>
            </a:r>
          </a:p>
          <a:p>
            <a:pPr marL="0" indent="0">
              <a:buNone/>
            </a:pPr>
            <a:r>
              <a:rPr lang="en-US" sz="2000" dirty="0" smtClean="0">
                <a:latin typeface="Segoe WP" pitchFamily="34" charset="0"/>
              </a:rPr>
              <a:t>(interactive visualizations)</a:t>
            </a:r>
            <a:endParaRPr lang="en-US" sz="2000" dirty="0">
              <a:latin typeface="Segoe WP" pitchFamily="34" charset="0"/>
            </a:endParaRPr>
          </a:p>
        </p:txBody>
      </p:sp>
    </p:spTree>
    <p:extLst>
      <p:ext uri="{BB962C8B-B14F-4D97-AF65-F5344CB8AC3E}">
        <p14:creationId xmlns:p14="http://schemas.microsoft.com/office/powerpoint/2010/main" val="3288003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 y="533400"/>
            <a:ext cx="807640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nut 1"/>
          <p:cNvSpPr/>
          <p:nvPr/>
        </p:nvSpPr>
        <p:spPr>
          <a:xfrm>
            <a:off x="2057400" y="3124200"/>
            <a:ext cx="2209800" cy="2209800"/>
          </a:xfrm>
          <a:prstGeom prst="donut">
            <a:avLst>
              <a:gd name="adj" fmla="val 43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70421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rhythm	</a:t>
            </a:r>
            <a:endParaRPr lang="en-US" dirty="0"/>
          </a:p>
        </p:txBody>
      </p:sp>
      <p:sp>
        <p:nvSpPr>
          <p:cNvPr id="4" name="Content Placeholder 3"/>
          <p:cNvSpPr>
            <a:spLocks noGrp="1"/>
          </p:cNvSpPr>
          <p:nvPr>
            <p:ph idx="1"/>
          </p:nvPr>
        </p:nvSpPr>
        <p:spPr>
          <a:xfrm>
            <a:off x="457200" y="1600200"/>
            <a:ext cx="8229600" cy="5105400"/>
          </a:xfrm>
        </p:spPr>
        <p:txBody>
          <a:bodyPr>
            <a:normAutofit/>
          </a:bodyPr>
          <a:lstStyle/>
          <a:p>
            <a:pPr marL="0" indent="0">
              <a:buNone/>
            </a:pPr>
            <a:r>
              <a:rPr lang="en-US" dirty="0" smtClean="0"/>
              <a:t>The History of Everything</a:t>
            </a:r>
          </a:p>
          <a:p>
            <a:pPr marL="0" indent="0">
              <a:buNone/>
            </a:pPr>
            <a:endParaRPr lang="en-US" sz="2000" dirty="0" smtClean="0">
              <a:latin typeface="Segoe WP Semibold" pitchFamily="34" charset="0"/>
            </a:endParaRPr>
          </a:p>
          <a:p>
            <a:pPr marL="0" indent="0">
              <a:buNone/>
            </a:pPr>
            <a:endParaRPr lang="en-US" sz="2000" dirty="0">
              <a:latin typeface="Segoe WP Semibold" pitchFamily="34" charset="0"/>
            </a:endParaRPr>
          </a:p>
          <a:p>
            <a:pPr marL="0" indent="0">
              <a:buNone/>
            </a:pPr>
            <a:endParaRPr lang="en-US" sz="2000" dirty="0" smtClean="0">
              <a:latin typeface="Segoe WP Semibold" pitchFamily="34" charset="0"/>
            </a:endParaRPr>
          </a:p>
          <a:p>
            <a:pPr marL="0" indent="0">
              <a:buNone/>
            </a:pPr>
            <a:endParaRPr lang="en-US" sz="2000" dirty="0">
              <a:latin typeface="Segoe WP Semibold" pitchFamily="34" charset="0"/>
            </a:endParaRPr>
          </a:p>
          <a:p>
            <a:pPr marL="0" indent="0">
              <a:buNone/>
            </a:pPr>
            <a:endParaRPr lang="en-US" sz="2000" dirty="0" smtClean="0">
              <a:latin typeface="Segoe WP Semibold" pitchFamily="34" charset="0"/>
            </a:endParaRPr>
          </a:p>
          <a:p>
            <a:pPr marL="0" indent="0">
              <a:buNone/>
            </a:pPr>
            <a:endParaRPr lang="en-US" sz="2000" dirty="0">
              <a:latin typeface="Segoe WP Semibold" pitchFamily="34" charset="0"/>
            </a:endParaRPr>
          </a:p>
          <a:p>
            <a:pPr marL="0" indent="0">
              <a:buNone/>
            </a:pPr>
            <a:endParaRPr lang="en-US" sz="2000" dirty="0" smtClean="0">
              <a:latin typeface="Segoe WP Semibold" pitchFamily="34" charset="0"/>
            </a:endParaRPr>
          </a:p>
          <a:p>
            <a:pPr marL="0" indent="0">
              <a:buNone/>
            </a:pPr>
            <a:endParaRPr lang="en-US" sz="2000" dirty="0">
              <a:latin typeface="Segoe WP Semibold" pitchFamily="34" charset="0"/>
            </a:endParaRPr>
          </a:p>
          <a:p>
            <a:pPr marL="0" indent="0">
              <a:buNone/>
            </a:pPr>
            <a:endParaRPr lang="en-US" sz="2000" dirty="0" smtClean="0">
              <a:latin typeface="Segoe WP Semibold" pitchFamily="34" charset="0"/>
            </a:endParaRPr>
          </a:p>
          <a:p>
            <a:pPr marL="0" indent="0">
              <a:buNone/>
            </a:pPr>
            <a:endParaRPr lang="en-US" sz="2000" dirty="0" smtClean="0">
              <a:latin typeface="Segoe WP Semibold" pitchFamily="34" charset="0"/>
            </a:endParaRPr>
          </a:p>
          <a:p>
            <a:pPr marL="0" indent="0">
              <a:buNone/>
            </a:pPr>
            <a:endParaRPr lang="en-US" sz="2000" dirty="0">
              <a:latin typeface="Segoe WP Semibold" pitchFamily="34" charset="0"/>
            </a:endParaRPr>
          </a:p>
          <a:p>
            <a:pPr marL="0" indent="0">
              <a:buNone/>
            </a:pPr>
            <a:r>
              <a:rPr lang="en-US" sz="2000" dirty="0">
                <a:latin typeface="Segoe WP Semibold" pitchFamily="34" charset="0"/>
                <a:hlinkClick r:id="rId3"/>
              </a:rPr>
              <a:t>http://www.chronozoomproject.org</a:t>
            </a:r>
            <a:r>
              <a:rPr lang="en-US" sz="2000" dirty="0" smtClean="0">
                <a:latin typeface="Segoe WP Semibold" pitchFamily="34" charset="0"/>
                <a:hlinkClick r:id="rId3"/>
              </a:rPr>
              <a:t>/</a:t>
            </a:r>
            <a:endParaRPr lang="en-US" sz="2000" dirty="0">
              <a:latin typeface="Segoe WP Semibold" pitchFamily="34" charset="0"/>
            </a:endParaRPr>
          </a:p>
        </p:txBody>
      </p:sp>
    </p:spTree>
    <p:extLst>
      <p:ext uri="{BB962C8B-B14F-4D97-AF65-F5344CB8AC3E}">
        <p14:creationId xmlns:p14="http://schemas.microsoft.com/office/powerpoint/2010/main" val="9868137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rhythm	</a:t>
            </a:r>
            <a:endParaRPr lang="en-US" dirty="0"/>
          </a:p>
        </p:txBody>
      </p:sp>
      <p:sp>
        <p:nvSpPr>
          <p:cNvPr id="4" name="Content Placeholder 3"/>
          <p:cNvSpPr>
            <a:spLocks noGrp="1"/>
          </p:cNvSpPr>
          <p:nvPr>
            <p:ph idx="1"/>
          </p:nvPr>
        </p:nvSpPr>
        <p:spPr/>
        <p:txBody>
          <a:bodyPr/>
          <a:lstStyle/>
          <a:p>
            <a:pPr marL="0" indent="0">
              <a:buNone/>
            </a:pPr>
            <a:r>
              <a:rPr lang="en-US" dirty="0" smtClean="0"/>
              <a:t>The History of Everything</a:t>
            </a:r>
            <a:endParaRPr lang="en-US" sz="2000" dirty="0">
              <a:latin typeface="Segoe WP Semibold" pitchFamily="34" charset="0"/>
            </a:endParaRPr>
          </a:p>
        </p:txBody>
      </p:sp>
      <p:pic>
        <p:nvPicPr>
          <p:cNvPr id="3" name="ZoomViz.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143500"/>
          </a:xfrm>
          <a:prstGeom prst="rect">
            <a:avLst/>
          </a:prstGeom>
        </p:spPr>
      </p:pic>
    </p:spTree>
    <p:extLst>
      <p:ext uri="{BB962C8B-B14F-4D97-AF65-F5344CB8AC3E}">
        <p14:creationId xmlns:p14="http://schemas.microsoft.com/office/powerpoint/2010/main" val="3126275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rhythm	</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1466850"/>
            <a:ext cx="80962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32915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8229600" cy="5410200"/>
          </a:xfrm>
        </p:spPr>
        <p:txBody>
          <a:bodyPr>
            <a:normAutofit fontScale="90000"/>
          </a:bodyPr>
          <a:lstStyle/>
          <a:p>
            <a:r>
              <a:rPr lang="en-US" dirty="0" smtClean="0">
                <a:solidFill>
                  <a:schemeClr val="bg1">
                    <a:lumMod val="50000"/>
                  </a:schemeClr>
                </a:solidFill>
              </a:rPr>
              <a:t>establish</a:t>
            </a:r>
            <a:br>
              <a:rPr lang="en-US" dirty="0" smtClean="0">
                <a:solidFill>
                  <a:schemeClr val="bg1">
                    <a:lumMod val="50000"/>
                  </a:schemeClr>
                </a:solidFill>
              </a:rPr>
            </a:br>
            <a:r>
              <a:rPr lang="en-US" dirty="0" smtClean="0">
                <a:solidFill>
                  <a:schemeClr val="bg1">
                    <a:lumMod val="50000"/>
                  </a:schemeClr>
                </a:solidFill>
              </a:rPr>
              <a:t/>
            </a:r>
            <a:br>
              <a:rPr lang="en-US" dirty="0" smtClean="0">
                <a:solidFill>
                  <a:schemeClr val="bg1">
                    <a:lumMod val="50000"/>
                  </a:schemeClr>
                </a:solidFill>
              </a:rPr>
            </a:br>
            <a:r>
              <a:rPr lang="en-US" dirty="0" smtClean="0">
                <a:solidFill>
                  <a:schemeClr val="bg1">
                    <a:lumMod val="50000"/>
                  </a:schemeClr>
                </a:solidFill>
              </a:rPr>
              <a:t>rhythm</a:t>
            </a:r>
            <a:br>
              <a:rPr lang="en-US" dirty="0" smtClean="0">
                <a:solidFill>
                  <a:schemeClr val="bg1">
                    <a:lumMod val="50000"/>
                  </a:schemeClr>
                </a:solidFill>
              </a:rPr>
            </a:br>
            <a:r>
              <a:rPr lang="en-US" dirty="0" smtClean="0">
                <a:solidFill>
                  <a:schemeClr val="bg1">
                    <a:lumMod val="65000"/>
                  </a:schemeClr>
                </a:solidFill>
              </a:rPr>
              <a:t/>
            </a:r>
            <a:br>
              <a:rPr lang="en-US" dirty="0" smtClean="0">
                <a:solidFill>
                  <a:schemeClr val="bg1">
                    <a:lumMod val="65000"/>
                  </a:schemeClr>
                </a:solidFill>
              </a:rPr>
            </a:br>
            <a:r>
              <a:rPr lang="en-US" sz="6000" dirty="0" smtClean="0">
                <a:solidFill>
                  <a:schemeClr val="tx1">
                    <a:lumMod val="95000"/>
                    <a:lumOff val="5000"/>
                  </a:schemeClr>
                </a:solidFill>
              </a:rPr>
              <a:t>contrast</a:t>
            </a:r>
            <a:r>
              <a:rPr lang="en-US" dirty="0" smtClean="0">
                <a:solidFill>
                  <a:schemeClr val="bg1">
                    <a:lumMod val="65000"/>
                  </a:schemeClr>
                </a:solidFill>
              </a:rPr>
              <a:t/>
            </a:r>
            <a:br>
              <a:rPr lang="en-US" dirty="0" smtClean="0">
                <a:solidFill>
                  <a:schemeClr val="bg1">
                    <a:lumMod val="65000"/>
                  </a:schemeClr>
                </a:solidFill>
              </a:rPr>
            </a:br>
            <a:r>
              <a:rPr lang="en-US" dirty="0" smtClean="0">
                <a:solidFill>
                  <a:schemeClr val="bg1">
                    <a:lumMod val="65000"/>
                  </a:schemeClr>
                </a:solidFill>
              </a:rPr>
              <a:t/>
            </a:r>
            <a:br>
              <a:rPr lang="en-US" dirty="0" smtClean="0">
                <a:solidFill>
                  <a:schemeClr val="bg1">
                    <a:lumMod val="65000"/>
                  </a:schemeClr>
                </a:solidFill>
              </a:rPr>
            </a:br>
            <a:r>
              <a:rPr lang="en-US" dirty="0" smtClean="0">
                <a:solidFill>
                  <a:schemeClr val="bg1">
                    <a:lumMod val="50000"/>
                  </a:schemeClr>
                </a:solidFill>
              </a:rPr>
              <a:t>expectations</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36790310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a:t>
            </a:r>
            <a:endParaRPr 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611" y="1447800"/>
            <a:ext cx="3152775"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1996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a:t>
            </a:r>
            <a:endParaRPr 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611" y="1447800"/>
            <a:ext cx="3152775"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447800"/>
            <a:ext cx="3592854"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7729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35505"/>
            <a:ext cx="6693570" cy="356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5983069"/>
            <a:ext cx="9144000" cy="646331"/>
          </a:xfrm>
          <a:prstGeom prst="rect">
            <a:avLst/>
          </a:prstGeom>
          <a:noFill/>
        </p:spPr>
        <p:txBody>
          <a:bodyPr wrap="square" rtlCol="0">
            <a:spAutoFit/>
          </a:bodyPr>
          <a:lstStyle/>
          <a:p>
            <a:pPr algn="ctr"/>
            <a:r>
              <a:rPr lang="en-US" sz="3600" dirty="0">
                <a:latin typeface="Segoe WP Black" pitchFamily="34" charset="0"/>
              </a:rPr>
              <a:t>a</a:t>
            </a:r>
            <a:r>
              <a:rPr lang="en-US" sz="3600" dirty="0" smtClean="0">
                <a:latin typeface="Segoe WP Black" pitchFamily="34" charset="0"/>
              </a:rPr>
              <a:t>ll forms of happiness</a:t>
            </a:r>
            <a:endParaRPr lang="en-US" sz="3600" dirty="0">
              <a:latin typeface="Segoe WP Black" pitchFamily="34" charset="0"/>
            </a:endParaRPr>
          </a:p>
        </p:txBody>
      </p:sp>
      <p:sp>
        <p:nvSpPr>
          <p:cNvPr id="7" name="TextBox 6"/>
          <p:cNvSpPr txBox="1"/>
          <p:nvPr/>
        </p:nvSpPr>
        <p:spPr>
          <a:xfrm>
            <a:off x="0" y="5068669"/>
            <a:ext cx="9144000" cy="646331"/>
          </a:xfrm>
          <a:prstGeom prst="rect">
            <a:avLst/>
          </a:prstGeom>
          <a:noFill/>
        </p:spPr>
        <p:txBody>
          <a:bodyPr wrap="square" rtlCol="0">
            <a:spAutoFit/>
          </a:bodyPr>
          <a:lstStyle/>
          <a:p>
            <a:pPr algn="ctr"/>
            <a:r>
              <a:rPr lang="en-US" sz="3600" dirty="0" err="1" smtClean="0">
                <a:latin typeface="Segoe WP Black" pitchFamily="34" charset="0"/>
              </a:rPr>
              <a:t>vs</a:t>
            </a:r>
            <a:endParaRPr lang="en-US" sz="3600" dirty="0">
              <a:latin typeface="Segoe WP Black" pitchFamily="34" charset="0"/>
            </a:endParaRPr>
          </a:p>
        </p:txBody>
      </p:sp>
    </p:spTree>
    <p:extLst>
      <p:ext uri="{BB962C8B-B14F-4D97-AF65-F5344CB8AC3E}">
        <p14:creationId xmlns:p14="http://schemas.microsoft.com/office/powerpoint/2010/main" val="35438557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463" y="1443037"/>
            <a:ext cx="8129337" cy="5038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21765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 y="1371600"/>
            <a:ext cx="8406956"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893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625600"/>
            <a:ext cx="8102600"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649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229600" cy="5410200"/>
          </a:xfrm>
        </p:spPr>
        <p:txBody>
          <a:bodyPr>
            <a:normAutofit fontScale="90000"/>
          </a:bodyPr>
          <a:lstStyle/>
          <a:p>
            <a:r>
              <a:rPr lang="en-US" sz="6000" dirty="0" smtClean="0"/>
              <a:t>establish</a:t>
            </a:r>
            <a:r>
              <a:rPr lang="en-US" dirty="0" smtClean="0"/>
              <a:t/>
            </a:r>
            <a:br>
              <a:rPr lang="en-US" dirty="0" smtClean="0"/>
            </a:br>
            <a:r>
              <a:rPr lang="en-US" dirty="0" smtClean="0"/>
              <a:t/>
            </a:r>
            <a:br>
              <a:rPr lang="en-US" dirty="0" smtClean="0"/>
            </a:br>
            <a:r>
              <a:rPr lang="en-US" sz="6000" dirty="0"/>
              <a:t>rhythm</a:t>
            </a:r>
            <a:br>
              <a:rPr lang="en-US" sz="6000" dirty="0"/>
            </a:br>
            <a:r>
              <a:rPr lang="en-US" sz="6000" dirty="0"/>
              <a:t/>
            </a:r>
            <a:br>
              <a:rPr lang="en-US" sz="6000" dirty="0"/>
            </a:br>
            <a:r>
              <a:rPr lang="en-US" sz="6000" dirty="0"/>
              <a:t>contrast</a:t>
            </a:r>
            <a:br>
              <a:rPr lang="en-US" sz="6000" dirty="0"/>
            </a:br>
            <a:r>
              <a:rPr lang="en-US" sz="6000" dirty="0"/>
              <a:t/>
            </a:r>
            <a:br>
              <a:rPr lang="en-US" sz="6000" dirty="0"/>
            </a:br>
            <a:r>
              <a:rPr lang="en-US" sz="6000" dirty="0"/>
              <a:t>expectations</a:t>
            </a:r>
            <a:br>
              <a:rPr lang="en-US" sz="6000" dirty="0"/>
            </a:br>
            <a:r>
              <a:rPr lang="en-US" sz="6000" dirty="0"/>
              <a:t/>
            </a:r>
            <a:br>
              <a:rPr lang="en-US" sz="6000" dirty="0"/>
            </a:br>
            <a:r>
              <a:rPr lang="en-US" sz="6000" dirty="0"/>
              <a:t/>
            </a:r>
            <a:br>
              <a:rPr lang="en-US" sz="6000" dirty="0"/>
            </a:br>
            <a:endParaRPr lang="en-US" sz="6000" dirty="0"/>
          </a:p>
        </p:txBody>
      </p:sp>
    </p:spTree>
    <p:extLst>
      <p:ext uri="{BB962C8B-B14F-4D97-AF65-F5344CB8AC3E}">
        <p14:creationId xmlns:p14="http://schemas.microsoft.com/office/powerpoint/2010/main" val="38631701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8229600" cy="5410200"/>
          </a:xfrm>
        </p:spPr>
        <p:txBody>
          <a:bodyPr>
            <a:normAutofit fontScale="90000"/>
          </a:bodyPr>
          <a:lstStyle/>
          <a:p>
            <a:r>
              <a:rPr lang="en-US" dirty="0" smtClean="0">
                <a:solidFill>
                  <a:schemeClr val="bg1">
                    <a:lumMod val="50000"/>
                  </a:schemeClr>
                </a:solidFill>
              </a:rPr>
              <a:t>establish</a:t>
            </a:r>
            <a:br>
              <a:rPr lang="en-US" dirty="0" smtClean="0">
                <a:solidFill>
                  <a:schemeClr val="bg1">
                    <a:lumMod val="50000"/>
                  </a:schemeClr>
                </a:solidFill>
              </a:rPr>
            </a:br>
            <a:r>
              <a:rPr lang="en-US" dirty="0" smtClean="0">
                <a:solidFill>
                  <a:schemeClr val="bg1">
                    <a:lumMod val="50000"/>
                  </a:schemeClr>
                </a:solidFill>
              </a:rPr>
              <a:t/>
            </a:r>
            <a:br>
              <a:rPr lang="en-US" dirty="0" smtClean="0">
                <a:solidFill>
                  <a:schemeClr val="bg1">
                    <a:lumMod val="50000"/>
                  </a:schemeClr>
                </a:solidFill>
              </a:rPr>
            </a:br>
            <a:r>
              <a:rPr lang="en-US" dirty="0" smtClean="0">
                <a:solidFill>
                  <a:schemeClr val="bg1">
                    <a:lumMod val="50000"/>
                  </a:schemeClr>
                </a:solidFill>
              </a:rPr>
              <a:t>rhythm</a:t>
            </a:r>
            <a:br>
              <a:rPr lang="en-US" dirty="0" smtClean="0">
                <a:solidFill>
                  <a:schemeClr val="bg1">
                    <a:lumMod val="50000"/>
                  </a:schemeClr>
                </a:solidFill>
              </a:rPr>
            </a:br>
            <a:r>
              <a:rPr lang="en-US" dirty="0" smtClean="0">
                <a:solidFill>
                  <a:schemeClr val="bg1">
                    <a:lumMod val="65000"/>
                  </a:schemeClr>
                </a:solidFill>
              </a:rPr>
              <a:t/>
            </a:r>
            <a:br>
              <a:rPr lang="en-US" dirty="0" smtClean="0">
                <a:solidFill>
                  <a:schemeClr val="bg1">
                    <a:lumMod val="65000"/>
                  </a:schemeClr>
                </a:solidFill>
              </a:rPr>
            </a:br>
            <a:r>
              <a:rPr lang="en-US" dirty="0">
                <a:solidFill>
                  <a:schemeClr val="bg1">
                    <a:lumMod val="50000"/>
                  </a:schemeClr>
                </a:solidFill>
              </a:rPr>
              <a:t>contrast</a:t>
            </a:r>
            <a:r>
              <a:rPr lang="en-US" dirty="0" smtClean="0">
                <a:solidFill>
                  <a:schemeClr val="bg1">
                    <a:lumMod val="65000"/>
                  </a:schemeClr>
                </a:solidFill>
              </a:rPr>
              <a:t/>
            </a:r>
            <a:br>
              <a:rPr lang="en-US" dirty="0" smtClean="0">
                <a:solidFill>
                  <a:schemeClr val="bg1">
                    <a:lumMod val="65000"/>
                  </a:schemeClr>
                </a:solidFill>
              </a:rPr>
            </a:br>
            <a:r>
              <a:rPr lang="en-US" dirty="0" smtClean="0">
                <a:solidFill>
                  <a:schemeClr val="bg1">
                    <a:lumMod val="65000"/>
                  </a:schemeClr>
                </a:solidFill>
              </a:rPr>
              <a:t/>
            </a:r>
            <a:br>
              <a:rPr lang="en-US" dirty="0" smtClean="0">
                <a:solidFill>
                  <a:schemeClr val="bg1">
                    <a:lumMod val="65000"/>
                  </a:schemeClr>
                </a:solidFill>
              </a:rPr>
            </a:br>
            <a:r>
              <a:rPr lang="en-US" sz="6000" dirty="0">
                <a:solidFill>
                  <a:schemeClr val="tx1">
                    <a:lumMod val="95000"/>
                    <a:lumOff val="5000"/>
                  </a:schemeClr>
                </a:solidFill>
              </a:rPr>
              <a:t>expectations</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10867379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xpectations</a:t>
            </a:r>
            <a:endParaRPr lang="en-US" dirty="0"/>
          </a:p>
        </p:txBody>
      </p:sp>
      <p:sp>
        <p:nvSpPr>
          <p:cNvPr id="3" name="Content Placeholder 2"/>
          <p:cNvSpPr>
            <a:spLocks noGrp="1"/>
          </p:cNvSpPr>
          <p:nvPr>
            <p:ph idx="1"/>
          </p:nvPr>
        </p:nvSpPr>
        <p:spPr/>
        <p:txBody>
          <a:bodyPr/>
          <a:lstStyle/>
          <a:p>
            <a:r>
              <a:rPr lang="en-US" dirty="0" smtClean="0"/>
              <a:t>Usual Suspects</a:t>
            </a:r>
            <a:endParaRPr lang="en-US" dirty="0"/>
          </a:p>
        </p:txBody>
      </p:sp>
      <p:pic>
        <p:nvPicPr>
          <p:cNvPr id="4" name="WhatATwis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2133" y="304800"/>
            <a:ext cx="11243733" cy="6324600"/>
          </a:xfrm>
          <a:prstGeom prst="rect">
            <a:avLst/>
          </a:prstGeom>
        </p:spPr>
      </p:pic>
    </p:spTree>
    <p:extLst>
      <p:ext uri="{BB962C8B-B14F-4D97-AF65-F5344CB8AC3E}">
        <p14:creationId xmlns:p14="http://schemas.microsoft.com/office/powerpoint/2010/main" val="376620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xpectations</a:t>
            </a:r>
            <a:endParaRPr lang="en-US"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3397939"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descr="http://images.pictureshunt.com/pics/t/the_sixth_sense-115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1524000"/>
            <a:ext cx="302895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1694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xpectations</a:t>
            </a:r>
            <a:endParaRPr lang="en-US" dirty="0"/>
          </a:p>
        </p:txBody>
      </p:sp>
      <p:sp>
        <p:nvSpPr>
          <p:cNvPr id="3" name="Content Placeholder 2"/>
          <p:cNvSpPr>
            <a:spLocks noGrp="1"/>
          </p:cNvSpPr>
          <p:nvPr>
            <p:ph idx="1"/>
          </p:nvPr>
        </p:nvSpPr>
        <p:spPr/>
        <p:txBody>
          <a:bodyPr>
            <a:normAutofit/>
          </a:bodyPr>
          <a:lstStyle/>
          <a:p>
            <a:pPr marL="0" indent="0" algn="ctr">
              <a:buNone/>
            </a:pPr>
            <a:r>
              <a:rPr lang="en-US" sz="7200" dirty="0" smtClean="0">
                <a:latin typeface="Segoe WP Black" pitchFamily="34" charset="0"/>
              </a:rPr>
              <a:t>DESTROY THEM</a:t>
            </a:r>
            <a:endParaRPr lang="en-US" sz="7200" dirty="0">
              <a:latin typeface="Segoe WP Black" pitchFamily="34" charset="0"/>
            </a:endParaRPr>
          </a:p>
        </p:txBody>
      </p:sp>
    </p:spTree>
    <p:extLst>
      <p:ext uri="{BB962C8B-B14F-4D97-AF65-F5344CB8AC3E}">
        <p14:creationId xmlns:p14="http://schemas.microsoft.com/office/powerpoint/2010/main" val="33817999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xpectations</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requires understanding of audience and medium</a:t>
            </a:r>
          </a:p>
          <a:p>
            <a:pPr marL="0" indent="0">
              <a:buNone/>
            </a:pPr>
            <a:endParaRPr lang="en-US" sz="3600" dirty="0"/>
          </a:p>
        </p:txBody>
      </p:sp>
    </p:spTree>
    <p:extLst>
      <p:ext uri="{BB962C8B-B14F-4D97-AF65-F5344CB8AC3E}">
        <p14:creationId xmlns:p14="http://schemas.microsoft.com/office/powerpoint/2010/main" val="36761689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politicalmathblog.com/wp-content/uploads/2012/04/Buffet_Rule_Summar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221" y="304800"/>
            <a:ext cx="4887829" cy="2166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4318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politicalmathblog.com/wp-content/uploads/2012/04/Buffet_Rule_Summar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221" y="304800"/>
            <a:ext cx="4887829" cy="2166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39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22222E-6 0.11111 L -0.00139 -2.56875 " pathEditMode="relative" rAng="0" ptsTypes="AA">
                                      <p:cBhvr>
                                        <p:cTn id="6" dur="12000" fill="hold"/>
                                        <p:tgtEl>
                                          <p:spTgt spid="2050"/>
                                        </p:tgtEl>
                                        <p:attrNameLst>
                                          <p:attrName>ppt_x</p:attrName>
                                          <p:attrName>ppt_y</p:attrName>
                                        </p:attrNameLst>
                                      </p:cBhvr>
                                      <p:rCtr x="-69" y="-13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xpectations</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85900"/>
            <a:ext cx="80772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40773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xpectations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1479550"/>
            <a:ext cx="8058150" cy="454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8915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4114800" cy="5410200"/>
          </a:xfrm>
        </p:spPr>
        <p:txBody>
          <a:bodyPr>
            <a:normAutofit fontScale="90000"/>
          </a:bodyPr>
          <a:lstStyle/>
          <a:p>
            <a:r>
              <a:rPr lang="en-US" sz="6000" dirty="0">
                <a:solidFill>
                  <a:schemeClr val="tx1">
                    <a:lumMod val="95000"/>
                    <a:lumOff val="5000"/>
                  </a:schemeClr>
                </a:solidFill>
              </a:rPr>
              <a:t>establish</a:t>
            </a:r>
            <a:br>
              <a:rPr lang="en-US" sz="6000" dirty="0">
                <a:solidFill>
                  <a:schemeClr val="tx1">
                    <a:lumMod val="95000"/>
                    <a:lumOff val="5000"/>
                  </a:schemeClr>
                </a:solidFill>
              </a:rPr>
            </a:br>
            <a:r>
              <a:rPr lang="en-US" sz="6000" dirty="0">
                <a:solidFill>
                  <a:schemeClr val="tx1">
                    <a:lumMod val="95000"/>
                    <a:lumOff val="5000"/>
                  </a:schemeClr>
                </a:solidFill>
              </a:rPr>
              <a:t/>
            </a:r>
            <a:br>
              <a:rPr lang="en-US" sz="6000" dirty="0">
                <a:solidFill>
                  <a:schemeClr val="tx1">
                    <a:lumMod val="95000"/>
                    <a:lumOff val="5000"/>
                  </a:schemeClr>
                </a:solidFill>
              </a:rPr>
            </a:br>
            <a:r>
              <a:rPr lang="en-US" sz="6000" dirty="0">
                <a:solidFill>
                  <a:schemeClr val="tx1">
                    <a:lumMod val="95000"/>
                    <a:lumOff val="5000"/>
                  </a:schemeClr>
                </a:solidFill>
              </a:rPr>
              <a:t>rhythm</a:t>
            </a:r>
            <a:br>
              <a:rPr lang="en-US" sz="6000" dirty="0">
                <a:solidFill>
                  <a:schemeClr val="tx1">
                    <a:lumMod val="95000"/>
                    <a:lumOff val="5000"/>
                  </a:schemeClr>
                </a:solidFill>
              </a:rPr>
            </a:br>
            <a:r>
              <a:rPr lang="en-US" sz="6000" dirty="0">
                <a:solidFill>
                  <a:schemeClr val="tx1">
                    <a:lumMod val="95000"/>
                    <a:lumOff val="5000"/>
                  </a:schemeClr>
                </a:solidFill>
              </a:rPr>
              <a:t/>
            </a:r>
            <a:br>
              <a:rPr lang="en-US" sz="6000" dirty="0">
                <a:solidFill>
                  <a:schemeClr val="tx1">
                    <a:lumMod val="95000"/>
                    <a:lumOff val="5000"/>
                  </a:schemeClr>
                </a:solidFill>
              </a:rPr>
            </a:br>
            <a:r>
              <a:rPr lang="en-US" sz="6000" dirty="0">
                <a:solidFill>
                  <a:schemeClr val="tx1">
                    <a:lumMod val="95000"/>
                    <a:lumOff val="5000"/>
                  </a:schemeClr>
                </a:solidFill>
              </a:rPr>
              <a:t>contrast</a:t>
            </a:r>
            <a:r>
              <a:rPr lang="en-US" dirty="0" smtClean="0">
                <a:solidFill>
                  <a:schemeClr val="bg1">
                    <a:lumMod val="65000"/>
                  </a:schemeClr>
                </a:solidFill>
              </a:rPr>
              <a:t/>
            </a:r>
            <a:br>
              <a:rPr lang="en-US" dirty="0" smtClean="0">
                <a:solidFill>
                  <a:schemeClr val="bg1">
                    <a:lumMod val="65000"/>
                  </a:schemeClr>
                </a:solidFill>
              </a:rPr>
            </a:br>
            <a:r>
              <a:rPr lang="en-US" dirty="0" smtClean="0">
                <a:solidFill>
                  <a:schemeClr val="bg1">
                    <a:lumMod val="65000"/>
                  </a:schemeClr>
                </a:solidFill>
              </a:rPr>
              <a:t/>
            </a:r>
            <a:br>
              <a:rPr lang="en-US" dirty="0" smtClean="0">
                <a:solidFill>
                  <a:schemeClr val="bg1">
                    <a:lumMod val="65000"/>
                  </a:schemeClr>
                </a:solidFill>
              </a:rPr>
            </a:br>
            <a:r>
              <a:rPr lang="en-US" sz="6000" dirty="0">
                <a:solidFill>
                  <a:schemeClr val="tx1">
                    <a:lumMod val="95000"/>
                    <a:lumOff val="5000"/>
                  </a:schemeClr>
                </a:solidFill>
              </a:rPr>
              <a:t>expectations</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2581577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305800" cy="6354762"/>
          </a:xfrm>
        </p:spPr>
        <p:txBody>
          <a:bodyPr>
            <a:normAutofit/>
          </a:bodyPr>
          <a:lstStyle/>
          <a:p>
            <a:r>
              <a:rPr lang="en-US" dirty="0" smtClean="0"/>
              <a:t>[show 2012 National Debt Road Trip video]</a:t>
            </a:r>
            <a:endParaRPr lang="en-US" dirty="0"/>
          </a:p>
        </p:txBody>
      </p:sp>
    </p:spTree>
    <p:extLst>
      <p:ext uri="{BB962C8B-B14F-4D97-AF65-F5344CB8AC3E}">
        <p14:creationId xmlns:p14="http://schemas.microsoft.com/office/powerpoint/2010/main" val="12877253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4114800" cy="5410200"/>
          </a:xfrm>
        </p:spPr>
        <p:txBody>
          <a:bodyPr>
            <a:normAutofit fontScale="90000"/>
          </a:bodyPr>
          <a:lstStyle/>
          <a:p>
            <a:r>
              <a:rPr lang="en-US" sz="6000" dirty="0">
                <a:solidFill>
                  <a:schemeClr val="tx1">
                    <a:lumMod val="95000"/>
                    <a:lumOff val="5000"/>
                  </a:schemeClr>
                </a:solidFill>
              </a:rPr>
              <a:t>establish</a:t>
            </a:r>
            <a:br>
              <a:rPr lang="en-US" sz="6000" dirty="0">
                <a:solidFill>
                  <a:schemeClr val="tx1">
                    <a:lumMod val="95000"/>
                    <a:lumOff val="5000"/>
                  </a:schemeClr>
                </a:solidFill>
              </a:rPr>
            </a:br>
            <a:r>
              <a:rPr lang="en-US" sz="6000" dirty="0">
                <a:solidFill>
                  <a:schemeClr val="tx1">
                    <a:lumMod val="95000"/>
                    <a:lumOff val="5000"/>
                  </a:schemeClr>
                </a:solidFill>
              </a:rPr>
              <a:t/>
            </a:r>
            <a:br>
              <a:rPr lang="en-US" sz="6000" dirty="0">
                <a:solidFill>
                  <a:schemeClr val="tx1">
                    <a:lumMod val="95000"/>
                    <a:lumOff val="5000"/>
                  </a:schemeClr>
                </a:solidFill>
              </a:rPr>
            </a:br>
            <a:r>
              <a:rPr lang="en-US" sz="6000" dirty="0">
                <a:solidFill>
                  <a:schemeClr val="tx1">
                    <a:lumMod val="95000"/>
                    <a:lumOff val="5000"/>
                  </a:schemeClr>
                </a:solidFill>
              </a:rPr>
              <a:t>rhythm</a:t>
            </a:r>
            <a:br>
              <a:rPr lang="en-US" sz="6000" dirty="0">
                <a:solidFill>
                  <a:schemeClr val="tx1">
                    <a:lumMod val="95000"/>
                    <a:lumOff val="5000"/>
                  </a:schemeClr>
                </a:solidFill>
              </a:rPr>
            </a:br>
            <a:r>
              <a:rPr lang="en-US" sz="6000" dirty="0">
                <a:solidFill>
                  <a:schemeClr val="tx1">
                    <a:lumMod val="95000"/>
                    <a:lumOff val="5000"/>
                  </a:schemeClr>
                </a:solidFill>
              </a:rPr>
              <a:t/>
            </a:r>
            <a:br>
              <a:rPr lang="en-US" sz="6000" dirty="0">
                <a:solidFill>
                  <a:schemeClr val="tx1">
                    <a:lumMod val="95000"/>
                    <a:lumOff val="5000"/>
                  </a:schemeClr>
                </a:solidFill>
              </a:rPr>
            </a:br>
            <a:r>
              <a:rPr lang="en-US" sz="6000" dirty="0">
                <a:solidFill>
                  <a:schemeClr val="tx1">
                    <a:lumMod val="95000"/>
                    <a:lumOff val="5000"/>
                  </a:schemeClr>
                </a:solidFill>
              </a:rPr>
              <a:t>contrast</a:t>
            </a:r>
            <a:r>
              <a:rPr lang="en-US" dirty="0" smtClean="0">
                <a:solidFill>
                  <a:schemeClr val="bg1">
                    <a:lumMod val="65000"/>
                  </a:schemeClr>
                </a:solidFill>
              </a:rPr>
              <a:t/>
            </a:r>
            <a:br>
              <a:rPr lang="en-US" dirty="0" smtClean="0">
                <a:solidFill>
                  <a:schemeClr val="bg1">
                    <a:lumMod val="65000"/>
                  </a:schemeClr>
                </a:solidFill>
              </a:rPr>
            </a:br>
            <a:r>
              <a:rPr lang="en-US" dirty="0" smtClean="0">
                <a:solidFill>
                  <a:schemeClr val="bg1">
                    <a:lumMod val="65000"/>
                  </a:schemeClr>
                </a:solidFill>
              </a:rPr>
              <a:t/>
            </a:r>
            <a:br>
              <a:rPr lang="en-US" dirty="0" smtClean="0">
                <a:solidFill>
                  <a:schemeClr val="bg1">
                    <a:lumMod val="65000"/>
                  </a:schemeClr>
                </a:solidFill>
              </a:rPr>
            </a:br>
            <a:r>
              <a:rPr lang="en-US" sz="6000" dirty="0">
                <a:solidFill>
                  <a:schemeClr val="tx1">
                    <a:lumMod val="95000"/>
                    <a:lumOff val="5000"/>
                  </a:schemeClr>
                </a:solidFill>
              </a:rPr>
              <a:t>expectations</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TextBox 2"/>
          <p:cNvSpPr txBox="1"/>
          <p:nvPr/>
        </p:nvSpPr>
        <p:spPr>
          <a:xfrm>
            <a:off x="4572000" y="762000"/>
            <a:ext cx="4114800" cy="4247317"/>
          </a:xfrm>
          <a:prstGeom prst="rect">
            <a:avLst/>
          </a:prstGeom>
          <a:noFill/>
        </p:spPr>
        <p:txBody>
          <a:bodyPr wrap="square" rtlCol="0">
            <a:spAutoFit/>
          </a:bodyPr>
          <a:lstStyle/>
          <a:p>
            <a:r>
              <a:rPr lang="en-US" sz="3600" dirty="0" smtClean="0">
                <a:latin typeface="Segoe WP SemiLight" pitchFamily="34" charset="0"/>
              </a:rPr>
              <a:t>Matthias Shapiro</a:t>
            </a:r>
            <a:endParaRPr lang="en-US" sz="2400" dirty="0" smtClean="0">
              <a:latin typeface="Segoe WP SemiLight" pitchFamily="34" charset="0"/>
            </a:endParaRPr>
          </a:p>
          <a:p>
            <a:r>
              <a:rPr lang="en-US" sz="2400" dirty="0" smtClean="0">
                <a:latin typeface="Segoe WP SemiLight" pitchFamily="34" charset="0"/>
                <a:hlinkClick r:id="rId3"/>
              </a:rPr>
              <a:t>matthias.shapiro@gmail.com</a:t>
            </a:r>
            <a:endParaRPr lang="en-US" sz="2400" dirty="0" smtClean="0">
              <a:latin typeface="Segoe WP SemiLight" pitchFamily="34" charset="0"/>
            </a:endParaRPr>
          </a:p>
          <a:p>
            <a:endParaRPr lang="en-US" sz="2400" dirty="0">
              <a:latin typeface="Segoe WP SemiLight" pitchFamily="34" charset="0"/>
            </a:endParaRPr>
          </a:p>
          <a:p>
            <a:r>
              <a:rPr lang="en-US" sz="2400" dirty="0" smtClean="0">
                <a:latin typeface="Segoe WP SemiLight" pitchFamily="34" charset="0"/>
                <a:hlinkClick r:id="rId4"/>
              </a:rPr>
              <a:t>http://politicalmathblog.com</a:t>
            </a:r>
            <a:endParaRPr lang="en-US" sz="2400" dirty="0" smtClean="0">
              <a:latin typeface="Segoe WP SemiLight" pitchFamily="34" charset="0"/>
            </a:endParaRPr>
          </a:p>
          <a:p>
            <a:endParaRPr lang="en-US" sz="2400" dirty="0">
              <a:latin typeface="Segoe WP SemiLight" pitchFamily="34" charset="0"/>
            </a:endParaRPr>
          </a:p>
          <a:p>
            <a:r>
              <a:rPr lang="en-US" sz="2400" dirty="0" smtClean="0">
                <a:latin typeface="Segoe WP SemiLight" pitchFamily="34" charset="0"/>
              </a:rPr>
              <a:t>Twitter</a:t>
            </a:r>
          </a:p>
          <a:p>
            <a:r>
              <a:rPr lang="en-US" sz="2400" dirty="0" smtClean="0">
                <a:latin typeface="Segoe WP SemiLight" pitchFamily="34" charset="0"/>
              </a:rPr>
              <a:t>@</a:t>
            </a:r>
            <a:r>
              <a:rPr lang="en-US" sz="2400" dirty="0" err="1" smtClean="0">
                <a:latin typeface="Segoe WP SemiLight" pitchFamily="34" charset="0"/>
              </a:rPr>
              <a:t>politicalmath</a:t>
            </a:r>
            <a:endParaRPr lang="en-US" sz="2400" dirty="0" smtClean="0">
              <a:latin typeface="Segoe WP SemiLight" pitchFamily="34" charset="0"/>
            </a:endParaRPr>
          </a:p>
          <a:p>
            <a:endParaRPr lang="en-US" sz="2400" dirty="0">
              <a:latin typeface="Segoe WP SemiLight" pitchFamily="34" charset="0"/>
            </a:endParaRPr>
          </a:p>
          <a:p>
            <a:r>
              <a:rPr lang="en-US" sz="2400" dirty="0" smtClean="0">
                <a:latin typeface="Segoe WP SemiLight" pitchFamily="34" charset="0"/>
              </a:rPr>
              <a:t>YouTube</a:t>
            </a:r>
          </a:p>
          <a:p>
            <a:r>
              <a:rPr lang="en-US" sz="2400" dirty="0">
                <a:latin typeface="Segoe WP SemiLight" pitchFamily="34" charset="0"/>
              </a:rPr>
              <a:t>y</a:t>
            </a:r>
            <a:r>
              <a:rPr lang="en-US" sz="2400" dirty="0" smtClean="0">
                <a:latin typeface="Segoe WP SemiLight" pitchFamily="34" charset="0"/>
              </a:rPr>
              <a:t>outube.com/10000Pennies</a:t>
            </a:r>
          </a:p>
          <a:p>
            <a:endParaRPr lang="en-US" dirty="0">
              <a:latin typeface="Segoe WP SemiLight" pitchFamily="34" charset="0"/>
            </a:endParaRPr>
          </a:p>
        </p:txBody>
      </p:sp>
    </p:spTree>
    <p:extLst>
      <p:ext uri="{BB962C8B-B14F-4D97-AF65-F5344CB8AC3E}">
        <p14:creationId xmlns:p14="http://schemas.microsoft.com/office/powerpoint/2010/main" val="3313012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8229600" cy="5410200"/>
          </a:xfrm>
        </p:spPr>
        <p:txBody>
          <a:bodyPr>
            <a:normAutofit fontScale="90000"/>
          </a:bodyPr>
          <a:lstStyle/>
          <a:p>
            <a:r>
              <a:rPr lang="en-US" sz="6000" dirty="0" smtClean="0"/>
              <a:t>establish</a:t>
            </a:r>
            <a:r>
              <a:rPr lang="en-US" dirty="0" smtClean="0"/>
              <a:t/>
            </a:r>
            <a:br>
              <a:rPr lang="en-US" dirty="0" smtClean="0"/>
            </a:br>
            <a:r>
              <a:rPr lang="en-US" dirty="0" smtClean="0"/>
              <a:t/>
            </a:r>
            <a:br>
              <a:rPr lang="en-US" dirty="0" smtClean="0"/>
            </a:br>
            <a:r>
              <a:rPr lang="en-US" dirty="0" smtClean="0">
                <a:solidFill>
                  <a:schemeClr val="bg1">
                    <a:lumMod val="50000"/>
                  </a:schemeClr>
                </a:solidFill>
              </a:rPr>
              <a:t>rhythm</a:t>
            </a:r>
            <a:br>
              <a:rPr lang="en-US" dirty="0" smtClean="0">
                <a:solidFill>
                  <a:schemeClr val="bg1">
                    <a:lumMod val="50000"/>
                  </a:schemeClr>
                </a:solidFill>
              </a:rPr>
            </a:br>
            <a:r>
              <a:rPr lang="en-US" dirty="0" smtClean="0">
                <a:solidFill>
                  <a:schemeClr val="bg1">
                    <a:lumMod val="50000"/>
                  </a:schemeClr>
                </a:solidFill>
              </a:rPr>
              <a:t/>
            </a:r>
            <a:br>
              <a:rPr lang="en-US" dirty="0" smtClean="0">
                <a:solidFill>
                  <a:schemeClr val="bg1">
                    <a:lumMod val="50000"/>
                  </a:schemeClr>
                </a:solidFill>
              </a:rPr>
            </a:br>
            <a:r>
              <a:rPr lang="en-US" dirty="0" smtClean="0">
                <a:solidFill>
                  <a:schemeClr val="bg1">
                    <a:lumMod val="50000"/>
                  </a:schemeClr>
                </a:solidFill>
              </a:rPr>
              <a:t>contrast</a:t>
            </a:r>
            <a:br>
              <a:rPr lang="en-US" dirty="0" smtClean="0">
                <a:solidFill>
                  <a:schemeClr val="bg1">
                    <a:lumMod val="50000"/>
                  </a:schemeClr>
                </a:solidFill>
              </a:rPr>
            </a:br>
            <a:r>
              <a:rPr lang="en-US" dirty="0" smtClean="0">
                <a:solidFill>
                  <a:schemeClr val="bg1">
                    <a:lumMod val="50000"/>
                  </a:schemeClr>
                </a:solidFill>
              </a:rPr>
              <a:t/>
            </a:r>
            <a:br>
              <a:rPr lang="en-US" dirty="0" smtClean="0">
                <a:solidFill>
                  <a:schemeClr val="bg1">
                    <a:lumMod val="50000"/>
                  </a:schemeClr>
                </a:solidFill>
              </a:rPr>
            </a:br>
            <a:r>
              <a:rPr lang="en-US" dirty="0" smtClean="0">
                <a:solidFill>
                  <a:schemeClr val="bg1">
                    <a:lumMod val="50000"/>
                  </a:schemeClr>
                </a:solidFill>
              </a:rPr>
              <a:t>expectations</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677777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e</a:t>
            </a:r>
            <a:r>
              <a:rPr lang="en-US" dirty="0" smtClean="0"/>
              <a:t>stablish</a:t>
            </a:r>
            <a:endParaRPr lang="en-US" dirty="0"/>
          </a:p>
        </p:txBody>
      </p:sp>
      <p:sp>
        <p:nvSpPr>
          <p:cNvPr id="5" name="TextBox 4"/>
          <p:cNvSpPr txBox="1"/>
          <p:nvPr/>
        </p:nvSpPr>
        <p:spPr>
          <a:xfrm>
            <a:off x="466224" y="6012359"/>
            <a:ext cx="7382376" cy="769441"/>
          </a:xfrm>
          <a:prstGeom prst="rect">
            <a:avLst/>
          </a:prstGeom>
          <a:noFill/>
        </p:spPr>
        <p:txBody>
          <a:bodyPr wrap="square" rtlCol="0">
            <a:spAutoFit/>
          </a:bodyPr>
          <a:lstStyle/>
          <a:p>
            <a:r>
              <a:rPr lang="en-US" sz="4400" dirty="0" smtClean="0">
                <a:latin typeface="Segoe WP SemiLight" pitchFamily="34" charset="0"/>
              </a:rPr>
              <a:t>data lives inside a context</a:t>
            </a:r>
            <a:endParaRPr lang="en-US" sz="4400" dirty="0">
              <a:latin typeface="Segoe WP SemiLight"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93" y="1143000"/>
            <a:ext cx="7642707" cy="4663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748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28" y="304799"/>
            <a:ext cx="3679371" cy="307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977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28" y="304799"/>
            <a:ext cx="3679371" cy="307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04798"/>
            <a:ext cx="3690487" cy="307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8149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5128</TotalTime>
  <Words>4077</Words>
  <Application>Microsoft Office PowerPoint</Application>
  <PresentationFormat>On-screen Show (4:3)</PresentationFormat>
  <Paragraphs>297</Paragraphs>
  <Slides>50</Slides>
  <Notes>49</Notes>
  <HiddenSlides>0</HiddenSlides>
  <MMClips>2</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establish  rhythm  contrast  expectations   </vt:lpstr>
      <vt:lpstr>[show 2012 National Debt Road Trip video]</vt:lpstr>
      <vt:lpstr>establish  rhythm  contrast  expectations   </vt:lpstr>
      <vt:lpstr>establish</vt:lpstr>
      <vt:lpstr>PowerPoint Presentation</vt:lpstr>
      <vt:lpstr>PowerPoint Presentation</vt:lpstr>
      <vt:lpstr>PowerPoint Presentation</vt:lpstr>
      <vt:lpstr>PowerPoint Presentation</vt:lpstr>
      <vt:lpstr>establish</vt:lpstr>
      <vt:lpstr>establish</vt:lpstr>
      <vt:lpstr>establish</vt:lpstr>
      <vt:lpstr>establish</vt:lpstr>
      <vt:lpstr>establish</vt:lpstr>
      <vt:lpstr>establish</vt:lpstr>
      <vt:lpstr>establish</vt:lpstr>
      <vt:lpstr>establish</vt:lpstr>
      <vt:lpstr>establish</vt:lpstr>
      <vt:lpstr>establish</vt:lpstr>
      <vt:lpstr>establish</vt:lpstr>
      <vt:lpstr>establish</vt:lpstr>
      <vt:lpstr>establish</vt:lpstr>
      <vt:lpstr>establish</vt:lpstr>
      <vt:lpstr>establish</vt:lpstr>
      <vt:lpstr>establish  rhythm  contrast  expectations   </vt:lpstr>
      <vt:lpstr>rhythm </vt:lpstr>
      <vt:lpstr>rhythm </vt:lpstr>
      <vt:lpstr>rhythm </vt:lpstr>
      <vt:lpstr>rhythm </vt:lpstr>
      <vt:lpstr>rhythm </vt:lpstr>
      <vt:lpstr>establish  rhythm  contrast  expectations   </vt:lpstr>
      <vt:lpstr>contrast</vt:lpstr>
      <vt:lpstr>contrast</vt:lpstr>
      <vt:lpstr>contrast</vt:lpstr>
      <vt:lpstr>contrast</vt:lpstr>
      <vt:lpstr>contrast</vt:lpstr>
      <vt:lpstr>contrast</vt:lpstr>
      <vt:lpstr>establish  rhythm  contrast  expectations   </vt:lpstr>
      <vt:lpstr>expectations</vt:lpstr>
      <vt:lpstr>expectations</vt:lpstr>
      <vt:lpstr>expectations</vt:lpstr>
      <vt:lpstr>expectations</vt:lpstr>
      <vt:lpstr>PowerPoint Presentation</vt:lpstr>
      <vt:lpstr>PowerPoint Presentation</vt:lpstr>
      <vt:lpstr>expectations</vt:lpstr>
      <vt:lpstr>expectations</vt:lpstr>
      <vt:lpstr>establish  rhythm  contrast  expectations   </vt:lpstr>
      <vt:lpstr>establish  rhythm  contrast  expectations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Matthias</dc:creator>
  <cp:lastModifiedBy>Matthias</cp:lastModifiedBy>
  <cp:revision>93</cp:revision>
  <dcterms:created xsi:type="dcterms:W3CDTF">2012-04-11T03:09:20Z</dcterms:created>
  <dcterms:modified xsi:type="dcterms:W3CDTF">2012-04-20T14:21:47Z</dcterms:modified>
</cp:coreProperties>
</file>